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6"/>
  </p:notesMasterIdLst>
  <p:handoutMasterIdLst>
    <p:handoutMasterId r:id="rId77"/>
  </p:handoutMasterIdLst>
  <p:sldIdLst>
    <p:sldId id="256" r:id="rId2"/>
    <p:sldId id="257" r:id="rId3"/>
    <p:sldId id="436" r:id="rId4"/>
    <p:sldId id="533" r:id="rId5"/>
    <p:sldId id="534" r:id="rId6"/>
    <p:sldId id="574" r:id="rId7"/>
    <p:sldId id="535" r:id="rId8"/>
    <p:sldId id="575" r:id="rId9"/>
    <p:sldId id="538" r:id="rId10"/>
    <p:sldId id="537" r:id="rId11"/>
    <p:sldId id="539" r:id="rId12"/>
    <p:sldId id="540" r:id="rId13"/>
    <p:sldId id="541" r:id="rId14"/>
    <p:sldId id="542" r:id="rId15"/>
    <p:sldId id="544" r:id="rId16"/>
    <p:sldId id="571" r:id="rId17"/>
    <p:sldId id="582" r:id="rId18"/>
    <p:sldId id="584" r:id="rId19"/>
    <p:sldId id="583" r:id="rId20"/>
    <p:sldId id="585" r:id="rId21"/>
    <p:sldId id="586" r:id="rId22"/>
    <p:sldId id="587" r:id="rId23"/>
    <p:sldId id="588" r:id="rId24"/>
    <p:sldId id="589" r:id="rId25"/>
    <p:sldId id="590" r:id="rId26"/>
    <p:sldId id="595" r:id="rId27"/>
    <p:sldId id="596" r:id="rId28"/>
    <p:sldId id="597" r:id="rId29"/>
    <p:sldId id="598" r:id="rId30"/>
    <p:sldId id="599" r:id="rId31"/>
    <p:sldId id="600" r:id="rId32"/>
    <p:sldId id="601" r:id="rId33"/>
    <p:sldId id="602" r:id="rId34"/>
    <p:sldId id="603" r:id="rId35"/>
    <p:sldId id="604" r:id="rId36"/>
    <p:sldId id="605" r:id="rId37"/>
    <p:sldId id="606" r:id="rId38"/>
    <p:sldId id="545" r:id="rId39"/>
    <p:sldId id="607" r:id="rId40"/>
    <p:sldId id="608" r:id="rId41"/>
    <p:sldId id="609" r:id="rId42"/>
    <p:sldId id="612" r:id="rId43"/>
    <p:sldId id="610" r:id="rId44"/>
    <p:sldId id="611" r:id="rId45"/>
    <p:sldId id="613" r:id="rId46"/>
    <p:sldId id="614" r:id="rId47"/>
    <p:sldId id="615" r:id="rId48"/>
    <p:sldId id="616" r:id="rId49"/>
    <p:sldId id="647" r:id="rId50"/>
    <p:sldId id="648" r:id="rId51"/>
    <p:sldId id="649" r:id="rId52"/>
    <p:sldId id="619" r:id="rId53"/>
    <p:sldId id="620" r:id="rId54"/>
    <p:sldId id="621" r:id="rId55"/>
    <p:sldId id="622" r:id="rId56"/>
    <p:sldId id="623" r:id="rId57"/>
    <p:sldId id="624" r:id="rId58"/>
    <p:sldId id="625" r:id="rId59"/>
    <p:sldId id="626" r:id="rId60"/>
    <p:sldId id="628" r:id="rId61"/>
    <p:sldId id="629" r:id="rId62"/>
    <p:sldId id="630" r:id="rId63"/>
    <p:sldId id="631" r:id="rId64"/>
    <p:sldId id="633" r:id="rId65"/>
    <p:sldId id="632" r:id="rId66"/>
    <p:sldId id="634" r:id="rId67"/>
    <p:sldId id="646" r:id="rId68"/>
    <p:sldId id="635" r:id="rId69"/>
    <p:sldId id="636" r:id="rId70"/>
    <p:sldId id="637" r:id="rId71"/>
    <p:sldId id="638" r:id="rId72"/>
    <p:sldId id="639" r:id="rId73"/>
    <p:sldId id="640" r:id="rId74"/>
    <p:sldId id="641" r:id="rId7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57F"/>
    <a:srgbClr val="003E7E"/>
    <a:srgbClr val="948151"/>
    <a:srgbClr val="002B5E"/>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DB2FB7-8A01-5347-8D1A-B056556CA5A4}" v="3" dt="2022-06-04T08:27:37.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76" autoAdjust="0"/>
    <p:restoredTop sz="96327"/>
  </p:normalViewPr>
  <p:slideViewPr>
    <p:cSldViewPr snapToGrid="0">
      <p:cViewPr varScale="1">
        <p:scale>
          <a:sx n="124" d="100"/>
          <a:sy n="124" d="100"/>
        </p:scale>
        <p:origin x="920" y="168"/>
      </p:cViewPr>
      <p:guideLst>
        <p:guide orient="horz" pos="850"/>
        <p:guide pos="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stes, Robert John" userId="fa996a5b-b028-49c9-87fd-0320eed9553f" providerId="ADAL" clId="{C4DB2FB7-8A01-5347-8D1A-B056556CA5A4}"/>
    <pc:docChg chg="undo custSel addSld delSld modSld">
      <pc:chgData name="Kerestes, Robert John" userId="fa996a5b-b028-49c9-87fd-0320eed9553f" providerId="ADAL" clId="{C4DB2FB7-8A01-5347-8D1A-B056556CA5A4}" dt="2022-06-04T21:18:11.593" v="94" actId="2696"/>
      <pc:docMkLst>
        <pc:docMk/>
      </pc:docMkLst>
      <pc:sldChg chg="modSp mod">
        <pc:chgData name="Kerestes, Robert John" userId="fa996a5b-b028-49c9-87fd-0320eed9553f" providerId="ADAL" clId="{C4DB2FB7-8A01-5347-8D1A-B056556CA5A4}" dt="2022-06-04T08:19:02.756" v="1" actId="20577"/>
        <pc:sldMkLst>
          <pc:docMk/>
          <pc:sldMk cId="0" sldId="256"/>
        </pc:sldMkLst>
        <pc:spChg chg="mod">
          <ac:chgData name="Kerestes, Robert John" userId="fa996a5b-b028-49c9-87fd-0320eed9553f" providerId="ADAL" clId="{C4DB2FB7-8A01-5347-8D1A-B056556CA5A4}" dt="2022-06-04T08:19:02.756" v="1" actId="20577"/>
          <ac:spMkLst>
            <pc:docMk/>
            <pc:sldMk cId="0" sldId="256"/>
            <ac:spMk id="15364" creationId="{00000000-0000-0000-0000-000000000000}"/>
          </ac:spMkLst>
        </pc:spChg>
      </pc:sldChg>
      <pc:sldChg chg="modSp mod">
        <pc:chgData name="Kerestes, Robert John" userId="fa996a5b-b028-49c9-87fd-0320eed9553f" providerId="ADAL" clId="{C4DB2FB7-8A01-5347-8D1A-B056556CA5A4}" dt="2022-06-04T08:19:28.030" v="21" actId="5793"/>
        <pc:sldMkLst>
          <pc:docMk/>
          <pc:sldMk cId="0" sldId="257"/>
        </pc:sldMkLst>
        <pc:spChg chg="mod">
          <ac:chgData name="Kerestes, Robert John" userId="fa996a5b-b028-49c9-87fd-0320eed9553f" providerId="ADAL" clId="{C4DB2FB7-8A01-5347-8D1A-B056556CA5A4}" dt="2022-06-04T08:19:28.030" v="21" actId="5793"/>
          <ac:spMkLst>
            <pc:docMk/>
            <pc:sldMk cId="0" sldId="257"/>
            <ac:spMk id="14339" creationId="{00000000-0000-0000-0000-000000000000}"/>
          </ac:spMkLst>
        </pc:spChg>
        <pc:spChg chg="mod">
          <ac:chgData name="Kerestes, Robert John" userId="fa996a5b-b028-49c9-87fd-0320eed9553f" providerId="ADAL" clId="{C4DB2FB7-8A01-5347-8D1A-B056556CA5A4}" dt="2022-06-04T08:19:13.321" v="16" actId="20577"/>
          <ac:spMkLst>
            <pc:docMk/>
            <pc:sldMk cId="0" sldId="257"/>
            <ac:spMk id="17412" creationId="{00000000-0000-0000-0000-000000000000}"/>
          </ac:spMkLst>
        </pc:spChg>
      </pc:sldChg>
      <pc:sldChg chg="del">
        <pc:chgData name="Kerestes, Robert John" userId="fa996a5b-b028-49c9-87fd-0320eed9553f" providerId="ADAL" clId="{C4DB2FB7-8A01-5347-8D1A-B056556CA5A4}" dt="2022-06-04T08:20:25.588" v="61" actId="2696"/>
        <pc:sldMkLst>
          <pc:docMk/>
          <pc:sldMk cId="2384155902" sldId="531"/>
        </pc:sldMkLst>
      </pc:sldChg>
      <pc:sldChg chg="delSp">
        <pc:chgData name="Kerestes, Robert John" userId="fa996a5b-b028-49c9-87fd-0320eed9553f" providerId="ADAL" clId="{C4DB2FB7-8A01-5347-8D1A-B056556CA5A4}" dt="2022-06-04T08:19:56.222" v="22" actId="478"/>
        <pc:sldMkLst>
          <pc:docMk/>
          <pc:sldMk cId="2976461537" sldId="533"/>
        </pc:sldMkLst>
        <pc:spChg chg="del">
          <ac:chgData name="Kerestes, Robert John" userId="fa996a5b-b028-49c9-87fd-0320eed9553f" providerId="ADAL" clId="{C4DB2FB7-8A01-5347-8D1A-B056556CA5A4}" dt="2022-06-04T08:19:56.222" v="22" actId="478"/>
          <ac:spMkLst>
            <pc:docMk/>
            <pc:sldMk cId="2976461537" sldId="533"/>
            <ac:spMk id="21506" creationId="{00000000-0000-0000-0000-000000000000}"/>
          </ac:spMkLst>
        </pc:spChg>
      </pc:sldChg>
      <pc:sldChg chg="delSp modSp mod">
        <pc:chgData name="Kerestes, Robert John" userId="fa996a5b-b028-49c9-87fd-0320eed9553f" providerId="ADAL" clId="{C4DB2FB7-8A01-5347-8D1A-B056556CA5A4}" dt="2022-06-04T08:20:21.954" v="58"/>
        <pc:sldMkLst>
          <pc:docMk/>
          <pc:sldMk cId="1425880790" sldId="534"/>
        </pc:sldMkLst>
        <pc:spChg chg="del mod">
          <ac:chgData name="Kerestes, Robert John" userId="fa996a5b-b028-49c9-87fd-0320eed9553f" providerId="ADAL" clId="{C4DB2FB7-8A01-5347-8D1A-B056556CA5A4}" dt="2022-06-04T08:20:21.954" v="58"/>
          <ac:spMkLst>
            <pc:docMk/>
            <pc:sldMk cId="1425880790" sldId="534"/>
            <ac:spMk id="22530" creationId="{00000000-0000-0000-0000-000000000000}"/>
          </ac:spMkLst>
        </pc:spChg>
      </pc:sldChg>
      <pc:sldChg chg="delSp modSp mod">
        <pc:chgData name="Kerestes, Robert John" userId="fa996a5b-b028-49c9-87fd-0320eed9553f" providerId="ADAL" clId="{C4DB2FB7-8A01-5347-8D1A-B056556CA5A4}" dt="2022-06-04T08:20:20.240" v="46"/>
        <pc:sldMkLst>
          <pc:docMk/>
          <pc:sldMk cId="822108889" sldId="535"/>
        </pc:sldMkLst>
        <pc:spChg chg="del mod">
          <ac:chgData name="Kerestes, Robert John" userId="fa996a5b-b028-49c9-87fd-0320eed9553f" providerId="ADAL" clId="{C4DB2FB7-8A01-5347-8D1A-B056556CA5A4}" dt="2022-06-04T08:20:20.240" v="46"/>
          <ac:spMkLst>
            <pc:docMk/>
            <pc:sldMk cId="822108889" sldId="535"/>
            <ac:spMk id="22530" creationId="{00000000-0000-0000-0000-000000000000}"/>
          </ac:spMkLst>
        </pc:spChg>
      </pc:sldChg>
      <pc:sldChg chg="delSp modSp mod">
        <pc:chgData name="Kerestes, Robert John" userId="fa996a5b-b028-49c9-87fd-0320eed9553f" providerId="ADAL" clId="{C4DB2FB7-8A01-5347-8D1A-B056556CA5A4}" dt="2022-06-04T08:20:20.032" v="42"/>
        <pc:sldMkLst>
          <pc:docMk/>
          <pc:sldMk cId="3600868301" sldId="537"/>
        </pc:sldMkLst>
        <pc:spChg chg="del mod">
          <ac:chgData name="Kerestes, Robert John" userId="fa996a5b-b028-49c9-87fd-0320eed9553f" providerId="ADAL" clId="{C4DB2FB7-8A01-5347-8D1A-B056556CA5A4}" dt="2022-06-04T08:20:20.032" v="42"/>
          <ac:spMkLst>
            <pc:docMk/>
            <pc:sldMk cId="3600868301" sldId="537"/>
            <ac:spMk id="22530" creationId="{00000000-0000-0000-0000-000000000000}"/>
          </ac:spMkLst>
        </pc:spChg>
      </pc:sldChg>
      <pc:sldChg chg="delSp modSp mod">
        <pc:chgData name="Kerestes, Robert John" userId="fa996a5b-b028-49c9-87fd-0320eed9553f" providerId="ADAL" clId="{C4DB2FB7-8A01-5347-8D1A-B056556CA5A4}" dt="2022-06-04T08:20:21.955" v="60"/>
        <pc:sldMkLst>
          <pc:docMk/>
          <pc:sldMk cId="4126191533" sldId="538"/>
        </pc:sldMkLst>
        <pc:spChg chg="del mod">
          <ac:chgData name="Kerestes, Robert John" userId="fa996a5b-b028-49c9-87fd-0320eed9553f" providerId="ADAL" clId="{C4DB2FB7-8A01-5347-8D1A-B056556CA5A4}" dt="2022-06-04T08:20:21.955" v="60"/>
          <ac:spMkLst>
            <pc:docMk/>
            <pc:sldMk cId="4126191533" sldId="538"/>
            <ac:spMk id="22530" creationId="{00000000-0000-0000-0000-000000000000}"/>
          </ac:spMkLst>
        </pc:spChg>
      </pc:sldChg>
      <pc:sldChg chg="delSp modSp mod">
        <pc:chgData name="Kerestes, Robert John" userId="fa996a5b-b028-49c9-87fd-0320eed9553f" providerId="ADAL" clId="{C4DB2FB7-8A01-5347-8D1A-B056556CA5A4}" dt="2022-06-04T08:20:20.567" v="48"/>
        <pc:sldMkLst>
          <pc:docMk/>
          <pc:sldMk cId="2779515879" sldId="539"/>
        </pc:sldMkLst>
        <pc:spChg chg="del mod">
          <ac:chgData name="Kerestes, Robert John" userId="fa996a5b-b028-49c9-87fd-0320eed9553f" providerId="ADAL" clId="{C4DB2FB7-8A01-5347-8D1A-B056556CA5A4}" dt="2022-06-04T08:20:20.567" v="48"/>
          <ac:spMkLst>
            <pc:docMk/>
            <pc:sldMk cId="2779515879" sldId="539"/>
            <ac:spMk id="22530" creationId="{00000000-0000-0000-0000-000000000000}"/>
          </ac:spMkLst>
        </pc:spChg>
      </pc:sldChg>
      <pc:sldChg chg="delSp modSp mod">
        <pc:chgData name="Kerestes, Robert John" userId="fa996a5b-b028-49c9-87fd-0320eed9553f" providerId="ADAL" clId="{C4DB2FB7-8A01-5347-8D1A-B056556CA5A4}" dt="2022-06-04T08:20:21.546" v="55"/>
        <pc:sldMkLst>
          <pc:docMk/>
          <pc:sldMk cId="3686378283" sldId="540"/>
        </pc:sldMkLst>
        <pc:spChg chg="del mod">
          <ac:chgData name="Kerestes, Robert John" userId="fa996a5b-b028-49c9-87fd-0320eed9553f" providerId="ADAL" clId="{C4DB2FB7-8A01-5347-8D1A-B056556CA5A4}" dt="2022-06-04T08:20:21.546" v="55"/>
          <ac:spMkLst>
            <pc:docMk/>
            <pc:sldMk cId="3686378283" sldId="540"/>
            <ac:spMk id="22530" creationId="{00000000-0000-0000-0000-000000000000}"/>
          </ac:spMkLst>
        </pc:spChg>
      </pc:sldChg>
      <pc:sldChg chg="delSp modSp mod">
        <pc:chgData name="Kerestes, Robert John" userId="fa996a5b-b028-49c9-87fd-0320eed9553f" providerId="ADAL" clId="{C4DB2FB7-8A01-5347-8D1A-B056556CA5A4}" dt="2022-06-04T08:20:19.375" v="36"/>
        <pc:sldMkLst>
          <pc:docMk/>
          <pc:sldMk cId="627607957" sldId="541"/>
        </pc:sldMkLst>
        <pc:spChg chg="del mod">
          <ac:chgData name="Kerestes, Robert John" userId="fa996a5b-b028-49c9-87fd-0320eed9553f" providerId="ADAL" clId="{C4DB2FB7-8A01-5347-8D1A-B056556CA5A4}" dt="2022-06-04T08:20:19.375" v="36"/>
          <ac:spMkLst>
            <pc:docMk/>
            <pc:sldMk cId="627607957" sldId="541"/>
            <ac:spMk id="22530" creationId="{00000000-0000-0000-0000-000000000000}"/>
          </ac:spMkLst>
        </pc:spChg>
      </pc:sldChg>
      <pc:sldChg chg="delSp modSp mod">
        <pc:chgData name="Kerestes, Robert John" userId="fa996a5b-b028-49c9-87fd-0320eed9553f" providerId="ADAL" clId="{C4DB2FB7-8A01-5347-8D1A-B056556CA5A4}" dt="2022-06-04T08:20:20.134" v="44"/>
        <pc:sldMkLst>
          <pc:docMk/>
          <pc:sldMk cId="2345061394" sldId="542"/>
        </pc:sldMkLst>
        <pc:spChg chg="del mod">
          <ac:chgData name="Kerestes, Robert John" userId="fa996a5b-b028-49c9-87fd-0320eed9553f" providerId="ADAL" clId="{C4DB2FB7-8A01-5347-8D1A-B056556CA5A4}" dt="2022-06-04T08:20:20.134" v="44"/>
          <ac:spMkLst>
            <pc:docMk/>
            <pc:sldMk cId="2345061394" sldId="542"/>
            <ac:spMk id="22530" creationId="{00000000-0000-0000-0000-000000000000}"/>
          </ac:spMkLst>
        </pc:spChg>
      </pc:sldChg>
      <pc:sldChg chg="delSp modSp mod">
        <pc:chgData name="Kerestes, Robert John" userId="fa996a5b-b028-49c9-87fd-0320eed9553f" providerId="ADAL" clId="{C4DB2FB7-8A01-5347-8D1A-B056556CA5A4}" dt="2022-06-04T08:20:21.319" v="53"/>
        <pc:sldMkLst>
          <pc:docMk/>
          <pc:sldMk cId="3557485204" sldId="544"/>
        </pc:sldMkLst>
        <pc:spChg chg="del mod">
          <ac:chgData name="Kerestes, Robert John" userId="fa996a5b-b028-49c9-87fd-0320eed9553f" providerId="ADAL" clId="{C4DB2FB7-8A01-5347-8D1A-B056556CA5A4}" dt="2022-06-04T08:20:21.319" v="53"/>
          <ac:spMkLst>
            <pc:docMk/>
            <pc:sldMk cId="3557485204" sldId="544"/>
            <ac:spMk id="22530" creationId="{00000000-0000-0000-0000-000000000000}"/>
          </ac:spMkLst>
        </pc:spChg>
      </pc:sldChg>
      <pc:sldChg chg="add del">
        <pc:chgData name="Kerestes, Robert John" userId="fa996a5b-b028-49c9-87fd-0320eed9553f" providerId="ADAL" clId="{C4DB2FB7-8A01-5347-8D1A-B056556CA5A4}" dt="2022-06-04T08:27:37.551" v="93"/>
        <pc:sldMkLst>
          <pc:docMk/>
          <pc:sldMk cId="341364935" sldId="545"/>
        </pc:sldMkLst>
      </pc:sldChg>
      <pc:sldChg chg="delSp modSp mod">
        <pc:chgData name="Kerestes, Robert John" userId="fa996a5b-b028-49c9-87fd-0320eed9553f" providerId="ADAL" clId="{C4DB2FB7-8A01-5347-8D1A-B056556CA5A4}" dt="2022-06-04T08:20:19.672" v="38"/>
        <pc:sldMkLst>
          <pc:docMk/>
          <pc:sldMk cId="3556066015" sldId="571"/>
        </pc:sldMkLst>
        <pc:spChg chg="del mod">
          <ac:chgData name="Kerestes, Robert John" userId="fa996a5b-b028-49c9-87fd-0320eed9553f" providerId="ADAL" clId="{C4DB2FB7-8A01-5347-8D1A-B056556CA5A4}" dt="2022-06-04T08:20:19.672" v="38"/>
          <ac:spMkLst>
            <pc:docMk/>
            <pc:sldMk cId="3556066015" sldId="571"/>
            <ac:spMk id="22530" creationId="{00000000-0000-0000-0000-000000000000}"/>
          </ac:spMkLst>
        </pc:spChg>
      </pc:sldChg>
      <pc:sldChg chg="delSp modSp mod">
        <pc:chgData name="Kerestes, Robert John" userId="fa996a5b-b028-49c9-87fd-0320eed9553f" providerId="ADAL" clId="{C4DB2FB7-8A01-5347-8D1A-B056556CA5A4}" dt="2022-06-04T08:20:20.031" v="40"/>
        <pc:sldMkLst>
          <pc:docMk/>
          <pc:sldMk cId="508495348" sldId="574"/>
        </pc:sldMkLst>
        <pc:spChg chg="del mod">
          <ac:chgData name="Kerestes, Robert John" userId="fa996a5b-b028-49c9-87fd-0320eed9553f" providerId="ADAL" clId="{C4DB2FB7-8A01-5347-8D1A-B056556CA5A4}" dt="2022-06-04T08:20:20.031" v="40"/>
          <ac:spMkLst>
            <pc:docMk/>
            <pc:sldMk cId="508495348" sldId="574"/>
            <ac:spMk id="22530" creationId="{00000000-0000-0000-0000-000000000000}"/>
          </ac:spMkLst>
        </pc:spChg>
      </pc:sldChg>
      <pc:sldChg chg="delSp modSp mod">
        <pc:chgData name="Kerestes, Robert John" userId="fa996a5b-b028-49c9-87fd-0320eed9553f" providerId="ADAL" clId="{C4DB2FB7-8A01-5347-8D1A-B056556CA5A4}" dt="2022-06-04T08:20:21.319" v="51"/>
        <pc:sldMkLst>
          <pc:docMk/>
          <pc:sldMk cId="884643738" sldId="575"/>
        </pc:sldMkLst>
        <pc:spChg chg="del mod">
          <ac:chgData name="Kerestes, Robert John" userId="fa996a5b-b028-49c9-87fd-0320eed9553f" providerId="ADAL" clId="{C4DB2FB7-8A01-5347-8D1A-B056556CA5A4}" dt="2022-06-04T08:20:21.319" v="51"/>
          <ac:spMkLst>
            <pc:docMk/>
            <pc:sldMk cId="884643738" sldId="575"/>
            <ac:spMk id="22530" creationId="{00000000-0000-0000-0000-000000000000}"/>
          </ac:spMkLst>
        </pc:spChg>
      </pc:sldChg>
      <pc:sldChg chg="del">
        <pc:chgData name="Kerestes, Robert John" userId="fa996a5b-b028-49c9-87fd-0320eed9553f" providerId="ADAL" clId="{C4DB2FB7-8A01-5347-8D1A-B056556CA5A4}" dt="2022-06-04T08:20:26.691" v="63" actId="2696"/>
        <pc:sldMkLst>
          <pc:docMk/>
          <pc:sldMk cId="3414807323" sldId="576"/>
        </pc:sldMkLst>
      </pc:sldChg>
      <pc:sldChg chg="del">
        <pc:chgData name="Kerestes, Robert John" userId="fa996a5b-b028-49c9-87fd-0320eed9553f" providerId="ADAL" clId="{C4DB2FB7-8A01-5347-8D1A-B056556CA5A4}" dt="2022-06-04T08:20:27.255" v="64" actId="2696"/>
        <pc:sldMkLst>
          <pc:docMk/>
          <pc:sldMk cId="421161627" sldId="577"/>
        </pc:sldMkLst>
      </pc:sldChg>
      <pc:sldChg chg="del">
        <pc:chgData name="Kerestes, Robert John" userId="fa996a5b-b028-49c9-87fd-0320eed9553f" providerId="ADAL" clId="{C4DB2FB7-8A01-5347-8D1A-B056556CA5A4}" dt="2022-06-04T08:20:27.808" v="65" actId="2696"/>
        <pc:sldMkLst>
          <pc:docMk/>
          <pc:sldMk cId="492336500" sldId="578"/>
        </pc:sldMkLst>
      </pc:sldChg>
      <pc:sldChg chg="del">
        <pc:chgData name="Kerestes, Robert John" userId="fa996a5b-b028-49c9-87fd-0320eed9553f" providerId="ADAL" clId="{C4DB2FB7-8A01-5347-8D1A-B056556CA5A4}" dt="2022-06-04T08:20:28.451" v="66" actId="2696"/>
        <pc:sldMkLst>
          <pc:docMk/>
          <pc:sldMk cId="395677864" sldId="579"/>
        </pc:sldMkLst>
      </pc:sldChg>
      <pc:sldChg chg="del">
        <pc:chgData name="Kerestes, Robert John" userId="fa996a5b-b028-49c9-87fd-0320eed9553f" providerId="ADAL" clId="{C4DB2FB7-8A01-5347-8D1A-B056556CA5A4}" dt="2022-06-04T08:20:29.545" v="67" actId="2696"/>
        <pc:sldMkLst>
          <pc:docMk/>
          <pc:sldMk cId="930787444" sldId="580"/>
        </pc:sldMkLst>
      </pc:sldChg>
      <pc:sldChg chg="del">
        <pc:chgData name="Kerestes, Robert John" userId="fa996a5b-b028-49c9-87fd-0320eed9553f" providerId="ADAL" clId="{C4DB2FB7-8A01-5347-8D1A-B056556CA5A4}" dt="2022-06-04T08:20:31.428" v="68" actId="2696"/>
        <pc:sldMkLst>
          <pc:docMk/>
          <pc:sldMk cId="3775353948" sldId="581"/>
        </pc:sldMkLst>
      </pc:sldChg>
      <pc:sldChg chg="delSp modSp mod">
        <pc:chgData name="Kerestes, Robert John" userId="fa996a5b-b028-49c9-87fd-0320eed9553f" providerId="ADAL" clId="{C4DB2FB7-8A01-5347-8D1A-B056556CA5A4}" dt="2022-06-04T08:21:06.094" v="92"/>
        <pc:sldMkLst>
          <pc:docMk/>
          <pc:sldMk cId="1823680885" sldId="582"/>
        </pc:sldMkLst>
        <pc:spChg chg="del mod">
          <ac:chgData name="Kerestes, Robert John" userId="fa996a5b-b028-49c9-87fd-0320eed9553f" providerId="ADAL" clId="{C4DB2FB7-8A01-5347-8D1A-B056556CA5A4}" dt="2022-06-04T08:21:06.094" v="92"/>
          <ac:spMkLst>
            <pc:docMk/>
            <pc:sldMk cId="1823680885" sldId="582"/>
            <ac:spMk id="22530" creationId="{00000000-0000-0000-0000-000000000000}"/>
          </ac:spMkLst>
        </pc:spChg>
      </pc:sldChg>
      <pc:sldChg chg="delSp modSp mod">
        <pc:chgData name="Kerestes, Robert John" userId="fa996a5b-b028-49c9-87fd-0320eed9553f" providerId="ADAL" clId="{C4DB2FB7-8A01-5347-8D1A-B056556CA5A4}" dt="2022-06-04T08:21:04.833" v="83"/>
        <pc:sldMkLst>
          <pc:docMk/>
          <pc:sldMk cId="2673029710" sldId="583"/>
        </pc:sldMkLst>
        <pc:spChg chg="del mod">
          <ac:chgData name="Kerestes, Robert John" userId="fa996a5b-b028-49c9-87fd-0320eed9553f" providerId="ADAL" clId="{C4DB2FB7-8A01-5347-8D1A-B056556CA5A4}" dt="2022-06-04T08:21:04.833" v="83"/>
          <ac:spMkLst>
            <pc:docMk/>
            <pc:sldMk cId="2673029710" sldId="583"/>
            <ac:spMk id="22530" creationId="{00000000-0000-0000-0000-000000000000}"/>
          </ac:spMkLst>
        </pc:spChg>
      </pc:sldChg>
      <pc:sldChg chg="delSp modSp mod">
        <pc:chgData name="Kerestes, Robert John" userId="fa996a5b-b028-49c9-87fd-0320eed9553f" providerId="ADAL" clId="{C4DB2FB7-8A01-5347-8D1A-B056556CA5A4}" dt="2022-06-04T08:21:03.735" v="78"/>
        <pc:sldMkLst>
          <pc:docMk/>
          <pc:sldMk cId="152753956" sldId="584"/>
        </pc:sldMkLst>
        <pc:spChg chg="del mod">
          <ac:chgData name="Kerestes, Robert John" userId="fa996a5b-b028-49c9-87fd-0320eed9553f" providerId="ADAL" clId="{C4DB2FB7-8A01-5347-8D1A-B056556CA5A4}" dt="2022-06-04T08:21:03.735" v="78"/>
          <ac:spMkLst>
            <pc:docMk/>
            <pc:sldMk cId="152753956" sldId="584"/>
            <ac:spMk id="22530" creationId="{00000000-0000-0000-0000-000000000000}"/>
          </ac:spMkLst>
        </pc:spChg>
      </pc:sldChg>
      <pc:sldChg chg="delSp modSp mod">
        <pc:chgData name="Kerestes, Robert John" userId="fa996a5b-b028-49c9-87fd-0320eed9553f" providerId="ADAL" clId="{C4DB2FB7-8A01-5347-8D1A-B056556CA5A4}" dt="2022-06-04T08:21:05.229" v="86"/>
        <pc:sldMkLst>
          <pc:docMk/>
          <pc:sldMk cId="350726160" sldId="585"/>
        </pc:sldMkLst>
        <pc:spChg chg="del mod">
          <ac:chgData name="Kerestes, Robert John" userId="fa996a5b-b028-49c9-87fd-0320eed9553f" providerId="ADAL" clId="{C4DB2FB7-8A01-5347-8D1A-B056556CA5A4}" dt="2022-06-04T08:21:05.229" v="86"/>
          <ac:spMkLst>
            <pc:docMk/>
            <pc:sldMk cId="350726160" sldId="585"/>
            <ac:spMk id="22530" creationId="{00000000-0000-0000-0000-000000000000}"/>
          </ac:spMkLst>
        </pc:spChg>
      </pc:sldChg>
      <pc:sldChg chg="delSp modSp mod">
        <pc:chgData name="Kerestes, Robert John" userId="fa996a5b-b028-49c9-87fd-0320eed9553f" providerId="ADAL" clId="{C4DB2FB7-8A01-5347-8D1A-B056556CA5A4}" dt="2022-06-04T08:21:06.091" v="88"/>
        <pc:sldMkLst>
          <pc:docMk/>
          <pc:sldMk cId="3934945201" sldId="586"/>
        </pc:sldMkLst>
        <pc:spChg chg="del mod">
          <ac:chgData name="Kerestes, Robert John" userId="fa996a5b-b028-49c9-87fd-0320eed9553f" providerId="ADAL" clId="{C4DB2FB7-8A01-5347-8D1A-B056556CA5A4}" dt="2022-06-04T08:21:06.091" v="88"/>
          <ac:spMkLst>
            <pc:docMk/>
            <pc:sldMk cId="3934945201" sldId="586"/>
            <ac:spMk id="22530" creationId="{00000000-0000-0000-0000-000000000000}"/>
          </ac:spMkLst>
        </pc:spChg>
      </pc:sldChg>
      <pc:sldChg chg="delSp modSp mod">
        <pc:chgData name="Kerestes, Robert John" userId="fa996a5b-b028-49c9-87fd-0320eed9553f" providerId="ADAL" clId="{C4DB2FB7-8A01-5347-8D1A-B056556CA5A4}" dt="2022-06-04T08:21:06.093" v="90"/>
        <pc:sldMkLst>
          <pc:docMk/>
          <pc:sldMk cId="206381952" sldId="587"/>
        </pc:sldMkLst>
        <pc:spChg chg="del mod">
          <ac:chgData name="Kerestes, Robert John" userId="fa996a5b-b028-49c9-87fd-0320eed9553f" providerId="ADAL" clId="{C4DB2FB7-8A01-5347-8D1A-B056556CA5A4}" dt="2022-06-04T08:21:06.093" v="90"/>
          <ac:spMkLst>
            <pc:docMk/>
            <pc:sldMk cId="206381952" sldId="587"/>
            <ac:spMk id="22530" creationId="{00000000-0000-0000-0000-000000000000}"/>
          </ac:spMkLst>
        </pc:spChg>
      </pc:sldChg>
      <pc:sldChg chg="delSp modSp mod">
        <pc:chgData name="Kerestes, Robert John" userId="fa996a5b-b028-49c9-87fd-0320eed9553f" providerId="ADAL" clId="{C4DB2FB7-8A01-5347-8D1A-B056556CA5A4}" dt="2022-06-04T08:21:03.939" v="80"/>
        <pc:sldMkLst>
          <pc:docMk/>
          <pc:sldMk cId="2310611410" sldId="588"/>
        </pc:sldMkLst>
        <pc:spChg chg="del mod">
          <ac:chgData name="Kerestes, Robert John" userId="fa996a5b-b028-49c9-87fd-0320eed9553f" providerId="ADAL" clId="{C4DB2FB7-8A01-5347-8D1A-B056556CA5A4}" dt="2022-06-04T08:21:03.939" v="80"/>
          <ac:spMkLst>
            <pc:docMk/>
            <pc:sldMk cId="2310611410" sldId="588"/>
            <ac:spMk id="22530" creationId="{00000000-0000-0000-0000-000000000000}"/>
          </ac:spMkLst>
        </pc:spChg>
      </pc:sldChg>
      <pc:sldChg chg="del">
        <pc:chgData name="Kerestes, Robert John" userId="fa996a5b-b028-49c9-87fd-0320eed9553f" providerId="ADAL" clId="{C4DB2FB7-8A01-5347-8D1A-B056556CA5A4}" dt="2022-06-04T08:20:20.769" v="49" actId="2696"/>
        <pc:sldMkLst>
          <pc:docMk/>
          <pc:sldMk cId="2954208381" sldId="589"/>
        </pc:sldMkLst>
      </pc:sldChg>
      <pc:sldChg chg="add">
        <pc:chgData name="Kerestes, Robert John" userId="fa996a5b-b028-49c9-87fd-0320eed9553f" providerId="ADAL" clId="{C4DB2FB7-8A01-5347-8D1A-B056556CA5A4}" dt="2022-06-04T08:27:37.551" v="93"/>
        <pc:sldMkLst>
          <pc:docMk/>
          <pc:sldMk cId="3625948967" sldId="589"/>
        </pc:sldMkLst>
      </pc:sldChg>
      <pc:sldChg chg="add">
        <pc:chgData name="Kerestes, Robert John" userId="fa996a5b-b028-49c9-87fd-0320eed9553f" providerId="ADAL" clId="{C4DB2FB7-8A01-5347-8D1A-B056556CA5A4}" dt="2022-06-04T08:27:37.551" v="93"/>
        <pc:sldMkLst>
          <pc:docMk/>
          <pc:sldMk cId="2233654796" sldId="590"/>
        </pc:sldMkLst>
      </pc:sldChg>
      <pc:sldChg chg="del">
        <pc:chgData name="Kerestes, Robert John" userId="fa996a5b-b028-49c9-87fd-0320eed9553f" providerId="ADAL" clId="{C4DB2FB7-8A01-5347-8D1A-B056556CA5A4}" dt="2022-06-04T08:20:21.819" v="56" actId="2696"/>
        <pc:sldMkLst>
          <pc:docMk/>
          <pc:sldMk cId="3936751649" sldId="591"/>
        </pc:sldMkLst>
      </pc:sldChg>
      <pc:sldChg chg="del">
        <pc:chgData name="Kerestes, Robert John" userId="fa996a5b-b028-49c9-87fd-0320eed9553f" providerId="ADAL" clId="{C4DB2FB7-8A01-5347-8D1A-B056556CA5A4}" dt="2022-06-04T08:20:32.736" v="69" actId="2696"/>
        <pc:sldMkLst>
          <pc:docMk/>
          <pc:sldMk cId="1479764912" sldId="592"/>
        </pc:sldMkLst>
      </pc:sldChg>
      <pc:sldChg chg="del">
        <pc:chgData name="Kerestes, Robert John" userId="fa996a5b-b028-49c9-87fd-0320eed9553f" providerId="ADAL" clId="{C4DB2FB7-8A01-5347-8D1A-B056556CA5A4}" dt="2022-06-04T08:21:03.952" v="81" actId="2696"/>
        <pc:sldMkLst>
          <pc:docMk/>
          <pc:sldMk cId="461646386" sldId="593"/>
        </pc:sldMkLst>
      </pc:sldChg>
      <pc:sldChg chg="del">
        <pc:chgData name="Kerestes, Robert John" userId="fa996a5b-b028-49c9-87fd-0320eed9553f" providerId="ADAL" clId="{C4DB2FB7-8A01-5347-8D1A-B056556CA5A4}" dt="2022-06-04T08:21:04.959" v="84" actId="2696"/>
        <pc:sldMkLst>
          <pc:docMk/>
          <pc:sldMk cId="465420615" sldId="594"/>
        </pc:sldMkLst>
      </pc:sldChg>
      <pc:sldChg chg="add">
        <pc:chgData name="Kerestes, Robert John" userId="fa996a5b-b028-49c9-87fd-0320eed9553f" providerId="ADAL" clId="{C4DB2FB7-8A01-5347-8D1A-B056556CA5A4}" dt="2022-06-04T08:27:37.551" v="93"/>
        <pc:sldMkLst>
          <pc:docMk/>
          <pc:sldMk cId="1718423376" sldId="595"/>
        </pc:sldMkLst>
      </pc:sldChg>
      <pc:sldChg chg="add">
        <pc:chgData name="Kerestes, Robert John" userId="fa996a5b-b028-49c9-87fd-0320eed9553f" providerId="ADAL" clId="{C4DB2FB7-8A01-5347-8D1A-B056556CA5A4}" dt="2022-06-04T08:27:37.551" v="93"/>
        <pc:sldMkLst>
          <pc:docMk/>
          <pc:sldMk cId="3233506572" sldId="596"/>
        </pc:sldMkLst>
      </pc:sldChg>
      <pc:sldChg chg="add">
        <pc:chgData name="Kerestes, Robert John" userId="fa996a5b-b028-49c9-87fd-0320eed9553f" providerId="ADAL" clId="{C4DB2FB7-8A01-5347-8D1A-B056556CA5A4}" dt="2022-06-04T08:27:37.551" v="93"/>
        <pc:sldMkLst>
          <pc:docMk/>
          <pc:sldMk cId="2668350201" sldId="597"/>
        </pc:sldMkLst>
      </pc:sldChg>
      <pc:sldChg chg="add">
        <pc:chgData name="Kerestes, Robert John" userId="fa996a5b-b028-49c9-87fd-0320eed9553f" providerId="ADAL" clId="{C4DB2FB7-8A01-5347-8D1A-B056556CA5A4}" dt="2022-06-04T08:27:37.551" v="93"/>
        <pc:sldMkLst>
          <pc:docMk/>
          <pc:sldMk cId="2419011352" sldId="598"/>
        </pc:sldMkLst>
      </pc:sldChg>
      <pc:sldChg chg="add">
        <pc:chgData name="Kerestes, Robert John" userId="fa996a5b-b028-49c9-87fd-0320eed9553f" providerId="ADAL" clId="{C4DB2FB7-8A01-5347-8D1A-B056556CA5A4}" dt="2022-06-04T08:27:37.551" v="93"/>
        <pc:sldMkLst>
          <pc:docMk/>
          <pc:sldMk cId="2363748002" sldId="599"/>
        </pc:sldMkLst>
      </pc:sldChg>
      <pc:sldChg chg="add">
        <pc:chgData name="Kerestes, Robert John" userId="fa996a5b-b028-49c9-87fd-0320eed9553f" providerId="ADAL" clId="{C4DB2FB7-8A01-5347-8D1A-B056556CA5A4}" dt="2022-06-04T08:27:37.551" v="93"/>
        <pc:sldMkLst>
          <pc:docMk/>
          <pc:sldMk cId="4111646673" sldId="600"/>
        </pc:sldMkLst>
      </pc:sldChg>
      <pc:sldChg chg="add">
        <pc:chgData name="Kerestes, Robert John" userId="fa996a5b-b028-49c9-87fd-0320eed9553f" providerId="ADAL" clId="{C4DB2FB7-8A01-5347-8D1A-B056556CA5A4}" dt="2022-06-04T08:27:37.551" v="93"/>
        <pc:sldMkLst>
          <pc:docMk/>
          <pc:sldMk cId="543885938" sldId="601"/>
        </pc:sldMkLst>
      </pc:sldChg>
      <pc:sldChg chg="add">
        <pc:chgData name="Kerestes, Robert John" userId="fa996a5b-b028-49c9-87fd-0320eed9553f" providerId="ADAL" clId="{C4DB2FB7-8A01-5347-8D1A-B056556CA5A4}" dt="2022-06-04T08:27:37.551" v="93"/>
        <pc:sldMkLst>
          <pc:docMk/>
          <pc:sldMk cId="2754899900" sldId="602"/>
        </pc:sldMkLst>
      </pc:sldChg>
      <pc:sldChg chg="add">
        <pc:chgData name="Kerestes, Robert John" userId="fa996a5b-b028-49c9-87fd-0320eed9553f" providerId="ADAL" clId="{C4DB2FB7-8A01-5347-8D1A-B056556CA5A4}" dt="2022-06-04T08:27:37.551" v="93"/>
        <pc:sldMkLst>
          <pc:docMk/>
          <pc:sldMk cId="269455580" sldId="603"/>
        </pc:sldMkLst>
      </pc:sldChg>
      <pc:sldChg chg="add">
        <pc:chgData name="Kerestes, Robert John" userId="fa996a5b-b028-49c9-87fd-0320eed9553f" providerId="ADAL" clId="{C4DB2FB7-8A01-5347-8D1A-B056556CA5A4}" dt="2022-06-04T08:27:37.551" v="93"/>
        <pc:sldMkLst>
          <pc:docMk/>
          <pc:sldMk cId="1224563088" sldId="604"/>
        </pc:sldMkLst>
      </pc:sldChg>
      <pc:sldChg chg="add">
        <pc:chgData name="Kerestes, Robert John" userId="fa996a5b-b028-49c9-87fd-0320eed9553f" providerId="ADAL" clId="{C4DB2FB7-8A01-5347-8D1A-B056556CA5A4}" dt="2022-06-04T08:27:37.551" v="93"/>
        <pc:sldMkLst>
          <pc:docMk/>
          <pc:sldMk cId="3179843320" sldId="605"/>
        </pc:sldMkLst>
      </pc:sldChg>
      <pc:sldChg chg="add">
        <pc:chgData name="Kerestes, Robert John" userId="fa996a5b-b028-49c9-87fd-0320eed9553f" providerId="ADAL" clId="{C4DB2FB7-8A01-5347-8D1A-B056556CA5A4}" dt="2022-06-04T08:27:37.551" v="93"/>
        <pc:sldMkLst>
          <pc:docMk/>
          <pc:sldMk cId="1796028540" sldId="606"/>
        </pc:sldMkLst>
      </pc:sldChg>
      <pc:sldChg chg="add">
        <pc:chgData name="Kerestes, Robert John" userId="fa996a5b-b028-49c9-87fd-0320eed9553f" providerId="ADAL" clId="{C4DB2FB7-8A01-5347-8D1A-B056556CA5A4}" dt="2022-06-04T08:27:37.551" v="93"/>
        <pc:sldMkLst>
          <pc:docMk/>
          <pc:sldMk cId="4267307420" sldId="607"/>
        </pc:sldMkLst>
      </pc:sldChg>
      <pc:sldChg chg="add">
        <pc:chgData name="Kerestes, Robert John" userId="fa996a5b-b028-49c9-87fd-0320eed9553f" providerId="ADAL" clId="{C4DB2FB7-8A01-5347-8D1A-B056556CA5A4}" dt="2022-06-04T08:27:37.551" v="93"/>
        <pc:sldMkLst>
          <pc:docMk/>
          <pc:sldMk cId="3928992380" sldId="608"/>
        </pc:sldMkLst>
      </pc:sldChg>
      <pc:sldChg chg="add">
        <pc:chgData name="Kerestes, Robert John" userId="fa996a5b-b028-49c9-87fd-0320eed9553f" providerId="ADAL" clId="{C4DB2FB7-8A01-5347-8D1A-B056556CA5A4}" dt="2022-06-04T08:27:37.551" v="93"/>
        <pc:sldMkLst>
          <pc:docMk/>
          <pc:sldMk cId="153078716" sldId="609"/>
        </pc:sldMkLst>
      </pc:sldChg>
      <pc:sldChg chg="add">
        <pc:chgData name="Kerestes, Robert John" userId="fa996a5b-b028-49c9-87fd-0320eed9553f" providerId="ADAL" clId="{C4DB2FB7-8A01-5347-8D1A-B056556CA5A4}" dt="2022-06-04T08:27:37.551" v="93"/>
        <pc:sldMkLst>
          <pc:docMk/>
          <pc:sldMk cId="415310885" sldId="610"/>
        </pc:sldMkLst>
      </pc:sldChg>
      <pc:sldChg chg="add">
        <pc:chgData name="Kerestes, Robert John" userId="fa996a5b-b028-49c9-87fd-0320eed9553f" providerId="ADAL" clId="{C4DB2FB7-8A01-5347-8D1A-B056556CA5A4}" dt="2022-06-04T08:27:37.551" v="93"/>
        <pc:sldMkLst>
          <pc:docMk/>
          <pc:sldMk cId="4294006978" sldId="611"/>
        </pc:sldMkLst>
      </pc:sldChg>
      <pc:sldChg chg="add">
        <pc:chgData name="Kerestes, Robert John" userId="fa996a5b-b028-49c9-87fd-0320eed9553f" providerId="ADAL" clId="{C4DB2FB7-8A01-5347-8D1A-B056556CA5A4}" dt="2022-06-04T08:27:37.551" v="93"/>
        <pc:sldMkLst>
          <pc:docMk/>
          <pc:sldMk cId="4266375621" sldId="612"/>
        </pc:sldMkLst>
      </pc:sldChg>
      <pc:sldChg chg="add">
        <pc:chgData name="Kerestes, Robert John" userId="fa996a5b-b028-49c9-87fd-0320eed9553f" providerId="ADAL" clId="{C4DB2FB7-8A01-5347-8D1A-B056556CA5A4}" dt="2022-06-04T08:27:37.551" v="93"/>
        <pc:sldMkLst>
          <pc:docMk/>
          <pc:sldMk cId="3416117790" sldId="613"/>
        </pc:sldMkLst>
      </pc:sldChg>
      <pc:sldChg chg="add">
        <pc:chgData name="Kerestes, Robert John" userId="fa996a5b-b028-49c9-87fd-0320eed9553f" providerId="ADAL" clId="{C4DB2FB7-8A01-5347-8D1A-B056556CA5A4}" dt="2022-06-04T08:27:37.551" v="93"/>
        <pc:sldMkLst>
          <pc:docMk/>
          <pc:sldMk cId="4074661117" sldId="614"/>
        </pc:sldMkLst>
      </pc:sldChg>
      <pc:sldChg chg="add">
        <pc:chgData name="Kerestes, Robert John" userId="fa996a5b-b028-49c9-87fd-0320eed9553f" providerId="ADAL" clId="{C4DB2FB7-8A01-5347-8D1A-B056556CA5A4}" dt="2022-06-04T08:27:37.551" v="93"/>
        <pc:sldMkLst>
          <pc:docMk/>
          <pc:sldMk cId="2246866636" sldId="615"/>
        </pc:sldMkLst>
      </pc:sldChg>
      <pc:sldChg chg="add">
        <pc:chgData name="Kerestes, Robert John" userId="fa996a5b-b028-49c9-87fd-0320eed9553f" providerId="ADAL" clId="{C4DB2FB7-8A01-5347-8D1A-B056556CA5A4}" dt="2022-06-04T08:27:37.551" v="93"/>
        <pc:sldMkLst>
          <pc:docMk/>
          <pc:sldMk cId="3475122264" sldId="616"/>
        </pc:sldMkLst>
      </pc:sldChg>
      <pc:sldChg chg="add">
        <pc:chgData name="Kerestes, Robert John" userId="fa996a5b-b028-49c9-87fd-0320eed9553f" providerId="ADAL" clId="{C4DB2FB7-8A01-5347-8D1A-B056556CA5A4}" dt="2022-06-04T08:27:37.551" v="93"/>
        <pc:sldMkLst>
          <pc:docMk/>
          <pc:sldMk cId="1904970834" sldId="619"/>
        </pc:sldMkLst>
      </pc:sldChg>
      <pc:sldChg chg="add">
        <pc:chgData name="Kerestes, Robert John" userId="fa996a5b-b028-49c9-87fd-0320eed9553f" providerId="ADAL" clId="{C4DB2FB7-8A01-5347-8D1A-B056556CA5A4}" dt="2022-06-04T08:27:37.551" v="93"/>
        <pc:sldMkLst>
          <pc:docMk/>
          <pc:sldMk cId="1570215823" sldId="620"/>
        </pc:sldMkLst>
      </pc:sldChg>
      <pc:sldChg chg="add">
        <pc:chgData name="Kerestes, Robert John" userId="fa996a5b-b028-49c9-87fd-0320eed9553f" providerId="ADAL" clId="{C4DB2FB7-8A01-5347-8D1A-B056556CA5A4}" dt="2022-06-04T08:27:37.551" v="93"/>
        <pc:sldMkLst>
          <pc:docMk/>
          <pc:sldMk cId="709646565" sldId="621"/>
        </pc:sldMkLst>
      </pc:sldChg>
      <pc:sldChg chg="add">
        <pc:chgData name="Kerestes, Robert John" userId="fa996a5b-b028-49c9-87fd-0320eed9553f" providerId="ADAL" clId="{C4DB2FB7-8A01-5347-8D1A-B056556CA5A4}" dt="2022-06-04T08:27:37.551" v="93"/>
        <pc:sldMkLst>
          <pc:docMk/>
          <pc:sldMk cId="1368811612" sldId="622"/>
        </pc:sldMkLst>
      </pc:sldChg>
      <pc:sldChg chg="add">
        <pc:chgData name="Kerestes, Robert John" userId="fa996a5b-b028-49c9-87fd-0320eed9553f" providerId="ADAL" clId="{C4DB2FB7-8A01-5347-8D1A-B056556CA5A4}" dt="2022-06-04T08:27:37.551" v="93"/>
        <pc:sldMkLst>
          <pc:docMk/>
          <pc:sldMk cId="591668323" sldId="623"/>
        </pc:sldMkLst>
      </pc:sldChg>
      <pc:sldChg chg="add">
        <pc:chgData name="Kerestes, Robert John" userId="fa996a5b-b028-49c9-87fd-0320eed9553f" providerId="ADAL" clId="{C4DB2FB7-8A01-5347-8D1A-B056556CA5A4}" dt="2022-06-04T08:27:37.551" v="93"/>
        <pc:sldMkLst>
          <pc:docMk/>
          <pc:sldMk cId="2211237509" sldId="624"/>
        </pc:sldMkLst>
      </pc:sldChg>
      <pc:sldChg chg="add">
        <pc:chgData name="Kerestes, Robert John" userId="fa996a5b-b028-49c9-87fd-0320eed9553f" providerId="ADAL" clId="{C4DB2FB7-8A01-5347-8D1A-B056556CA5A4}" dt="2022-06-04T08:27:37.551" v="93"/>
        <pc:sldMkLst>
          <pc:docMk/>
          <pc:sldMk cId="3702067224" sldId="625"/>
        </pc:sldMkLst>
      </pc:sldChg>
      <pc:sldChg chg="add">
        <pc:chgData name="Kerestes, Robert John" userId="fa996a5b-b028-49c9-87fd-0320eed9553f" providerId="ADAL" clId="{C4DB2FB7-8A01-5347-8D1A-B056556CA5A4}" dt="2022-06-04T08:27:37.551" v="93"/>
        <pc:sldMkLst>
          <pc:docMk/>
          <pc:sldMk cId="1370096405" sldId="626"/>
        </pc:sldMkLst>
      </pc:sldChg>
      <pc:sldChg chg="add">
        <pc:chgData name="Kerestes, Robert John" userId="fa996a5b-b028-49c9-87fd-0320eed9553f" providerId="ADAL" clId="{C4DB2FB7-8A01-5347-8D1A-B056556CA5A4}" dt="2022-06-04T08:27:37.551" v="93"/>
        <pc:sldMkLst>
          <pc:docMk/>
          <pc:sldMk cId="3868203994" sldId="628"/>
        </pc:sldMkLst>
      </pc:sldChg>
      <pc:sldChg chg="add">
        <pc:chgData name="Kerestes, Robert John" userId="fa996a5b-b028-49c9-87fd-0320eed9553f" providerId="ADAL" clId="{C4DB2FB7-8A01-5347-8D1A-B056556CA5A4}" dt="2022-06-04T08:27:37.551" v="93"/>
        <pc:sldMkLst>
          <pc:docMk/>
          <pc:sldMk cId="1194393696" sldId="629"/>
        </pc:sldMkLst>
      </pc:sldChg>
      <pc:sldChg chg="add">
        <pc:chgData name="Kerestes, Robert John" userId="fa996a5b-b028-49c9-87fd-0320eed9553f" providerId="ADAL" clId="{C4DB2FB7-8A01-5347-8D1A-B056556CA5A4}" dt="2022-06-04T08:27:37.551" v="93"/>
        <pc:sldMkLst>
          <pc:docMk/>
          <pc:sldMk cId="169637709" sldId="630"/>
        </pc:sldMkLst>
      </pc:sldChg>
      <pc:sldChg chg="add">
        <pc:chgData name="Kerestes, Robert John" userId="fa996a5b-b028-49c9-87fd-0320eed9553f" providerId="ADAL" clId="{C4DB2FB7-8A01-5347-8D1A-B056556CA5A4}" dt="2022-06-04T08:27:37.551" v="93"/>
        <pc:sldMkLst>
          <pc:docMk/>
          <pc:sldMk cId="2133902127" sldId="631"/>
        </pc:sldMkLst>
      </pc:sldChg>
      <pc:sldChg chg="add">
        <pc:chgData name="Kerestes, Robert John" userId="fa996a5b-b028-49c9-87fd-0320eed9553f" providerId="ADAL" clId="{C4DB2FB7-8A01-5347-8D1A-B056556CA5A4}" dt="2022-06-04T08:27:37.551" v="93"/>
        <pc:sldMkLst>
          <pc:docMk/>
          <pc:sldMk cId="1759176649" sldId="632"/>
        </pc:sldMkLst>
      </pc:sldChg>
      <pc:sldChg chg="add">
        <pc:chgData name="Kerestes, Robert John" userId="fa996a5b-b028-49c9-87fd-0320eed9553f" providerId="ADAL" clId="{C4DB2FB7-8A01-5347-8D1A-B056556CA5A4}" dt="2022-06-04T08:27:37.551" v="93"/>
        <pc:sldMkLst>
          <pc:docMk/>
          <pc:sldMk cId="1924984192" sldId="633"/>
        </pc:sldMkLst>
      </pc:sldChg>
      <pc:sldChg chg="add">
        <pc:chgData name="Kerestes, Robert John" userId="fa996a5b-b028-49c9-87fd-0320eed9553f" providerId="ADAL" clId="{C4DB2FB7-8A01-5347-8D1A-B056556CA5A4}" dt="2022-06-04T08:27:37.551" v="93"/>
        <pc:sldMkLst>
          <pc:docMk/>
          <pc:sldMk cId="1013383763" sldId="634"/>
        </pc:sldMkLst>
      </pc:sldChg>
      <pc:sldChg chg="add">
        <pc:chgData name="Kerestes, Robert John" userId="fa996a5b-b028-49c9-87fd-0320eed9553f" providerId="ADAL" clId="{C4DB2FB7-8A01-5347-8D1A-B056556CA5A4}" dt="2022-06-04T08:27:37.551" v="93"/>
        <pc:sldMkLst>
          <pc:docMk/>
          <pc:sldMk cId="451302375" sldId="635"/>
        </pc:sldMkLst>
      </pc:sldChg>
      <pc:sldChg chg="add">
        <pc:chgData name="Kerestes, Robert John" userId="fa996a5b-b028-49c9-87fd-0320eed9553f" providerId="ADAL" clId="{C4DB2FB7-8A01-5347-8D1A-B056556CA5A4}" dt="2022-06-04T08:27:37.551" v="93"/>
        <pc:sldMkLst>
          <pc:docMk/>
          <pc:sldMk cId="1868207527" sldId="636"/>
        </pc:sldMkLst>
      </pc:sldChg>
      <pc:sldChg chg="add">
        <pc:chgData name="Kerestes, Robert John" userId="fa996a5b-b028-49c9-87fd-0320eed9553f" providerId="ADAL" clId="{C4DB2FB7-8A01-5347-8D1A-B056556CA5A4}" dt="2022-06-04T08:27:37.551" v="93"/>
        <pc:sldMkLst>
          <pc:docMk/>
          <pc:sldMk cId="3133555742" sldId="637"/>
        </pc:sldMkLst>
      </pc:sldChg>
      <pc:sldChg chg="add">
        <pc:chgData name="Kerestes, Robert John" userId="fa996a5b-b028-49c9-87fd-0320eed9553f" providerId="ADAL" clId="{C4DB2FB7-8A01-5347-8D1A-B056556CA5A4}" dt="2022-06-04T08:27:37.551" v="93"/>
        <pc:sldMkLst>
          <pc:docMk/>
          <pc:sldMk cId="4070543423" sldId="638"/>
        </pc:sldMkLst>
      </pc:sldChg>
      <pc:sldChg chg="add">
        <pc:chgData name="Kerestes, Robert John" userId="fa996a5b-b028-49c9-87fd-0320eed9553f" providerId="ADAL" clId="{C4DB2FB7-8A01-5347-8D1A-B056556CA5A4}" dt="2022-06-04T08:27:37.551" v="93"/>
        <pc:sldMkLst>
          <pc:docMk/>
          <pc:sldMk cId="2759052107" sldId="639"/>
        </pc:sldMkLst>
      </pc:sldChg>
      <pc:sldChg chg="add">
        <pc:chgData name="Kerestes, Robert John" userId="fa996a5b-b028-49c9-87fd-0320eed9553f" providerId="ADAL" clId="{C4DB2FB7-8A01-5347-8D1A-B056556CA5A4}" dt="2022-06-04T08:27:37.551" v="93"/>
        <pc:sldMkLst>
          <pc:docMk/>
          <pc:sldMk cId="1768169021" sldId="640"/>
        </pc:sldMkLst>
      </pc:sldChg>
      <pc:sldChg chg="add">
        <pc:chgData name="Kerestes, Robert John" userId="fa996a5b-b028-49c9-87fd-0320eed9553f" providerId="ADAL" clId="{C4DB2FB7-8A01-5347-8D1A-B056556CA5A4}" dt="2022-06-04T08:27:37.551" v="93"/>
        <pc:sldMkLst>
          <pc:docMk/>
          <pc:sldMk cId="822945510" sldId="641"/>
        </pc:sldMkLst>
      </pc:sldChg>
      <pc:sldChg chg="add del">
        <pc:chgData name="Kerestes, Robert John" userId="fa996a5b-b028-49c9-87fd-0320eed9553f" providerId="ADAL" clId="{C4DB2FB7-8A01-5347-8D1A-B056556CA5A4}" dt="2022-06-04T21:18:11.593" v="94" actId="2696"/>
        <pc:sldMkLst>
          <pc:docMk/>
          <pc:sldMk cId="955979978" sldId="642"/>
        </pc:sldMkLst>
      </pc:sldChg>
      <pc:sldChg chg="add">
        <pc:chgData name="Kerestes, Robert John" userId="fa996a5b-b028-49c9-87fd-0320eed9553f" providerId="ADAL" clId="{C4DB2FB7-8A01-5347-8D1A-B056556CA5A4}" dt="2022-06-04T08:27:37.551" v="93"/>
        <pc:sldMkLst>
          <pc:docMk/>
          <pc:sldMk cId="522990454" sldId="646"/>
        </pc:sldMkLst>
      </pc:sldChg>
      <pc:sldChg chg="add">
        <pc:chgData name="Kerestes, Robert John" userId="fa996a5b-b028-49c9-87fd-0320eed9553f" providerId="ADAL" clId="{C4DB2FB7-8A01-5347-8D1A-B056556CA5A4}" dt="2022-06-04T08:27:37.551" v="93"/>
        <pc:sldMkLst>
          <pc:docMk/>
          <pc:sldMk cId="2638575378" sldId="647"/>
        </pc:sldMkLst>
      </pc:sldChg>
      <pc:sldChg chg="add">
        <pc:chgData name="Kerestes, Robert John" userId="fa996a5b-b028-49c9-87fd-0320eed9553f" providerId="ADAL" clId="{C4DB2FB7-8A01-5347-8D1A-B056556CA5A4}" dt="2022-06-04T08:27:37.551" v="93"/>
        <pc:sldMkLst>
          <pc:docMk/>
          <pc:sldMk cId="2079555779" sldId="648"/>
        </pc:sldMkLst>
      </pc:sldChg>
      <pc:sldChg chg="add">
        <pc:chgData name="Kerestes, Robert John" userId="fa996a5b-b028-49c9-87fd-0320eed9553f" providerId="ADAL" clId="{C4DB2FB7-8A01-5347-8D1A-B056556CA5A4}" dt="2022-06-04T08:27:37.551" v="93"/>
        <pc:sldMkLst>
          <pc:docMk/>
          <pc:sldMk cId="279223624" sldId="64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6/4/22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6/4/22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6</a:t>
            </a:r>
            <a:endParaRPr lang="en-US" altLang="en-US" sz="2400" dirty="0">
              <a:solidFill>
                <a:srgbClr val="CCCC90"/>
              </a:solidFill>
            </a:endParaRPr>
          </a:p>
        </p:txBody>
      </p:sp>
      <p:sp>
        <p:nvSpPr>
          <p:cNvPr id="15365" name="Rectangle 3"/>
          <p:cNvSpPr txBox="1">
            <a:spLocks noChangeArrowheads="1"/>
          </p:cNvSpPr>
          <p:nvPr/>
        </p:nvSpPr>
        <p:spPr bwMode="auto">
          <a:xfrm>
            <a:off x="182563" y="3509963"/>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939392" y="1912892"/>
            <a:ext cx="2533650" cy="2724150"/>
          </a:xfrm>
          <a:prstGeom prst="rect">
            <a:avLst/>
          </a:prstGeom>
        </p:spPr>
      </p:pic>
      <p:sp>
        <p:nvSpPr>
          <p:cNvPr id="6" name="Rectangle 5"/>
          <p:cNvSpPr/>
          <p:nvPr/>
        </p:nvSpPr>
        <p:spPr>
          <a:xfrm>
            <a:off x="1594757" y="2117487"/>
            <a:ext cx="3940629" cy="1938992"/>
          </a:xfrm>
          <a:prstGeom prst="rect">
            <a:avLst/>
          </a:prstGeom>
        </p:spPr>
        <p:txBody>
          <a:bodyPr wrap="square">
            <a:spAutoFit/>
          </a:bodyPr>
          <a:lstStyle/>
          <a:p>
            <a:r>
              <a:rPr lang="en-US" b="1" dirty="0"/>
              <a:t>Gabriel </a:t>
            </a:r>
            <a:r>
              <a:rPr lang="en-US" b="1" dirty="0" err="1"/>
              <a:t>Kron</a:t>
            </a:r>
            <a:endParaRPr lang="en-US" b="1" dirty="0"/>
          </a:p>
          <a:p>
            <a:r>
              <a:rPr lang="en-US" dirty="0"/>
              <a:t>1901-1968</a:t>
            </a:r>
          </a:p>
          <a:p>
            <a:r>
              <a:rPr lang="en-US" dirty="0"/>
              <a:t>Electrical Engineer</a:t>
            </a:r>
          </a:p>
          <a:p>
            <a:r>
              <a:rPr lang="en-US" dirty="0"/>
              <a:t>University of Michigan</a:t>
            </a:r>
          </a:p>
          <a:p>
            <a:r>
              <a:rPr lang="en-US" dirty="0"/>
              <a:t>General Electric</a:t>
            </a:r>
          </a:p>
        </p:txBody>
      </p:sp>
      <p:sp>
        <p:nvSpPr>
          <p:cNvPr id="12" name="Rectangle 11"/>
          <p:cNvSpPr/>
          <p:nvPr/>
        </p:nvSpPr>
        <p:spPr>
          <a:xfrm>
            <a:off x="685120" y="5206910"/>
            <a:ext cx="8425543" cy="1200329"/>
          </a:xfrm>
          <a:prstGeom prst="rect">
            <a:avLst/>
          </a:prstGeom>
        </p:spPr>
        <p:txBody>
          <a:bodyPr wrap="square">
            <a:spAutoFit/>
          </a:bodyPr>
          <a:lstStyle/>
          <a:p>
            <a:r>
              <a:rPr lang="en-US" dirty="0">
                <a:solidFill>
                  <a:srgbClr val="222222"/>
                </a:solidFill>
                <a:latin typeface="arial" panose="020B0604020202020204" pitchFamily="34" charset="0"/>
              </a:rPr>
              <a:t>Gabriel </a:t>
            </a:r>
            <a:r>
              <a:rPr lang="en-US" dirty="0" err="1">
                <a:solidFill>
                  <a:srgbClr val="222222"/>
                </a:solidFill>
                <a:latin typeface="arial" panose="020B0604020202020204" pitchFamily="34" charset="0"/>
              </a:rPr>
              <a:t>Kron</a:t>
            </a:r>
            <a:r>
              <a:rPr lang="en-US" dirty="0">
                <a:solidFill>
                  <a:srgbClr val="222222"/>
                </a:solidFill>
                <a:latin typeface="arial" panose="020B0604020202020204" pitchFamily="34" charset="0"/>
              </a:rPr>
              <a:t> was a Hungarian-American electrical engineer who promoted the use of methods of linear algebra, multilinear algebra, and differential geometry in the field. </a:t>
            </a:r>
            <a:endParaRPr lang="en-US" dirty="0"/>
          </a:p>
        </p:txBody>
      </p:sp>
    </p:spTree>
    <p:extLst>
      <p:ext uri="{BB962C8B-B14F-4D97-AF65-F5344CB8AC3E}">
        <p14:creationId xmlns:p14="http://schemas.microsoft.com/office/powerpoint/2010/main" val="360086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This method can be used to solve the following system:</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1430108" y="4302102"/>
            <a:ext cx="5899495" cy="2471513"/>
          </a:xfrm>
          <a:prstGeom prst="rect">
            <a:avLst/>
          </a:prstGeom>
        </p:spPr>
      </p:pic>
      <p:pic>
        <p:nvPicPr>
          <p:cNvPr id="2" name="Picture 1">
            <a:extLst>
              <a:ext uri="{FF2B5EF4-FFF2-40B4-BE49-F238E27FC236}">
                <a16:creationId xmlns:a16="http://schemas.microsoft.com/office/drawing/2014/main" id="{5D610DA0-D5DA-7642-B4D9-460CCB933E09}"/>
              </a:ext>
            </a:extLst>
          </p:cNvPr>
          <p:cNvPicPr>
            <a:picLocks noChangeAspect="1"/>
          </p:cNvPicPr>
          <p:nvPr/>
        </p:nvPicPr>
        <p:blipFill>
          <a:blip r:embed="rId3"/>
          <a:stretch>
            <a:fillRect/>
          </a:stretch>
        </p:blipFill>
        <p:spPr>
          <a:xfrm>
            <a:off x="819749" y="2105024"/>
            <a:ext cx="6509854" cy="1982593"/>
          </a:xfrm>
          <a:prstGeom prst="rect">
            <a:avLst/>
          </a:prstGeom>
        </p:spPr>
      </p:pic>
    </p:spTree>
    <p:extLst>
      <p:ext uri="{BB962C8B-B14F-4D97-AF65-F5344CB8AC3E}">
        <p14:creationId xmlns:p14="http://schemas.microsoft.com/office/powerpoint/2010/main" val="277951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With phase impedance matrices:</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and: </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0FBF38C0-C37A-F74F-9B6E-232163E4224E}"/>
              </a:ext>
            </a:extLst>
          </p:cNvPr>
          <p:cNvPicPr>
            <a:picLocks noChangeAspect="1"/>
          </p:cNvPicPr>
          <p:nvPr/>
        </p:nvPicPr>
        <p:blipFill>
          <a:blip r:embed="rId2"/>
          <a:stretch>
            <a:fillRect/>
          </a:stretch>
        </p:blipFill>
        <p:spPr>
          <a:xfrm>
            <a:off x="1676675" y="2157186"/>
            <a:ext cx="1536700" cy="889000"/>
          </a:xfrm>
          <a:prstGeom prst="rect">
            <a:avLst/>
          </a:prstGeom>
        </p:spPr>
      </p:pic>
      <p:pic>
        <p:nvPicPr>
          <p:cNvPr id="5" name="Picture 4">
            <a:extLst>
              <a:ext uri="{FF2B5EF4-FFF2-40B4-BE49-F238E27FC236}">
                <a16:creationId xmlns:a16="http://schemas.microsoft.com/office/drawing/2014/main" id="{1072E7A9-F696-2A41-A84C-92603763C9F7}"/>
              </a:ext>
            </a:extLst>
          </p:cNvPr>
          <p:cNvPicPr>
            <a:picLocks noChangeAspect="1"/>
          </p:cNvPicPr>
          <p:nvPr/>
        </p:nvPicPr>
        <p:blipFill>
          <a:blip r:embed="rId3"/>
          <a:stretch>
            <a:fillRect/>
          </a:stretch>
        </p:blipFill>
        <p:spPr>
          <a:xfrm>
            <a:off x="3169238" y="2193652"/>
            <a:ext cx="3276600" cy="889000"/>
          </a:xfrm>
          <a:prstGeom prst="rect">
            <a:avLst/>
          </a:prstGeom>
        </p:spPr>
      </p:pic>
      <p:pic>
        <p:nvPicPr>
          <p:cNvPr id="7" name="Picture 6">
            <a:extLst>
              <a:ext uri="{FF2B5EF4-FFF2-40B4-BE49-F238E27FC236}">
                <a16:creationId xmlns:a16="http://schemas.microsoft.com/office/drawing/2014/main" id="{C4FBBE70-FBEA-C54A-8DBC-922A1760B17E}"/>
              </a:ext>
            </a:extLst>
          </p:cNvPr>
          <p:cNvPicPr>
            <a:picLocks noChangeAspect="1"/>
          </p:cNvPicPr>
          <p:nvPr/>
        </p:nvPicPr>
        <p:blipFill>
          <a:blip r:embed="rId4"/>
          <a:stretch>
            <a:fillRect/>
          </a:stretch>
        </p:blipFill>
        <p:spPr>
          <a:xfrm>
            <a:off x="2647044" y="4205243"/>
            <a:ext cx="2882900" cy="1016000"/>
          </a:xfrm>
          <a:prstGeom prst="rect">
            <a:avLst/>
          </a:prstGeom>
        </p:spPr>
      </p:pic>
      <p:pic>
        <p:nvPicPr>
          <p:cNvPr id="9" name="Picture 8">
            <a:extLst>
              <a:ext uri="{FF2B5EF4-FFF2-40B4-BE49-F238E27FC236}">
                <a16:creationId xmlns:a16="http://schemas.microsoft.com/office/drawing/2014/main" id="{635C70BF-9482-584C-9DB4-6719B60FA8D1}"/>
              </a:ext>
            </a:extLst>
          </p:cNvPr>
          <p:cNvPicPr>
            <a:picLocks noChangeAspect="1"/>
          </p:cNvPicPr>
          <p:nvPr/>
        </p:nvPicPr>
        <p:blipFill>
          <a:blip r:embed="rId5"/>
          <a:stretch>
            <a:fillRect/>
          </a:stretch>
        </p:blipFill>
        <p:spPr>
          <a:xfrm>
            <a:off x="2415797" y="6007100"/>
            <a:ext cx="3810000" cy="787400"/>
          </a:xfrm>
          <a:prstGeom prst="rect">
            <a:avLst/>
          </a:prstGeom>
        </p:spPr>
      </p:pic>
    </p:spTree>
    <p:extLst>
      <p:ext uri="{BB962C8B-B14F-4D97-AF65-F5344CB8AC3E}">
        <p14:creationId xmlns:p14="http://schemas.microsoft.com/office/powerpoint/2010/main" val="368637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If a line is not transposed:</a:t>
            </a:r>
          </a:p>
          <a:p>
            <a:pPr lvl="1">
              <a:spcBef>
                <a:spcPct val="0"/>
              </a:spcBef>
              <a:buClrTx/>
            </a:pPr>
            <a:r>
              <a:rPr lang="en-US" altLang="en-US" sz="2000" dirty="0">
                <a:solidFill>
                  <a:schemeClr val="tx1"/>
                </a:solidFill>
                <a:latin typeface="Arial" panose="020B0604020202020204" pitchFamily="34" charset="0"/>
              </a:rPr>
              <a:t>The diagonal elements will not be equal to each other</a:t>
            </a:r>
          </a:p>
          <a:p>
            <a:pPr lvl="1">
              <a:spcBef>
                <a:spcPct val="0"/>
              </a:spcBef>
              <a:buClrTx/>
            </a:pPr>
            <a:r>
              <a:rPr lang="en-US" altLang="en-US" sz="2000" dirty="0">
                <a:solidFill>
                  <a:schemeClr val="tx1"/>
                </a:solidFill>
                <a:latin typeface="Arial" panose="020B0604020202020204" pitchFamily="34" charset="0"/>
              </a:rPr>
              <a:t>The off-diagonal elements will not be equal to each other</a:t>
            </a:r>
          </a:p>
          <a:p>
            <a:pPr>
              <a:spcBef>
                <a:spcPct val="0"/>
              </a:spcBef>
              <a:buClrTx/>
            </a:pPr>
            <a:r>
              <a:rPr lang="en-US" altLang="en-US" sz="2400" dirty="0">
                <a:solidFill>
                  <a:schemeClr val="tx1"/>
                </a:solidFill>
                <a:latin typeface="Arial" panose="020B0604020202020204" pitchFamily="34" charset="0"/>
              </a:rPr>
              <a:t>V phase and single phase connected laterals can be reduced using </a:t>
            </a:r>
            <a:r>
              <a:rPr lang="en-US" altLang="en-US" sz="2400" dirty="0" err="1">
                <a:solidFill>
                  <a:schemeClr val="tx1"/>
                </a:solidFill>
                <a:latin typeface="Arial" panose="020B0604020202020204" pitchFamily="34" charset="0"/>
              </a:rPr>
              <a:t>Kron</a:t>
            </a:r>
            <a:r>
              <a:rPr lang="en-US" altLang="en-US" sz="2400" dirty="0">
                <a:solidFill>
                  <a:schemeClr val="tx1"/>
                </a:solidFill>
                <a:latin typeface="Arial" panose="020B0604020202020204" pitchFamily="34" charset="0"/>
              </a:rPr>
              <a:t> reduction in wye-connected grounded systems</a:t>
            </a:r>
          </a:p>
          <a:p>
            <a:pPr lvl="1">
              <a:spcBef>
                <a:spcPct val="0"/>
              </a:spcBef>
              <a:buClrTx/>
            </a:pPr>
            <a:r>
              <a:rPr lang="en-US" altLang="en-US" sz="2000" dirty="0">
                <a:solidFill>
                  <a:schemeClr val="tx1"/>
                </a:solidFill>
                <a:latin typeface="Arial" panose="020B0604020202020204" pitchFamily="34" charset="0"/>
              </a:rPr>
              <a:t>V phase have 3 x 3 primitive impedance matrices, which are reduced to 2 x 2 using </a:t>
            </a:r>
            <a:r>
              <a:rPr lang="en-US" altLang="en-US" sz="2000" dirty="0" err="1">
                <a:solidFill>
                  <a:schemeClr val="tx1"/>
                </a:solidFill>
                <a:latin typeface="Arial" panose="020B0604020202020204" pitchFamily="34" charset="0"/>
              </a:rPr>
              <a:t>Kron</a:t>
            </a:r>
            <a:r>
              <a:rPr lang="en-US" altLang="en-US" sz="2000" dirty="0">
                <a:solidFill>
                  <a:schemeClr val="tx1"/>
                </a:solidFill>
                <a:latin typeface="Arial" panose="020B0604020202020204" pitchFamily="34" charset="0"/>
              </a:rPr>
              <a:t> reduction</a:t>
            </a:r>
          </a:p>
          <a:p>
            <a:pPr lvl="1">
              <a:spcBef>
                <a:spcPct val="0"/>
              </a:spcBef>
              <a:buClrTx/>
            </a:pPr>
            <a:r>
              <a:rPr lang="en-US" altLang="en-US" sz="2000" dirty="0">
                <a:solidFill>
                  <a:schemeClr val="tx1"/>
                </a:solidFill>
                <a:latin typeface="Arial" panose="020B0604020202020204" pitchFamily="34" charset="0"/>
              </a:rPr>
              <a:t>Single phase have 2 x 2 primitive impedance matrices, which are reduced to single element using </a:t>
            </a:r>
            <a:r>
              <a:rPr lang="en-US" altLang="en-US" sz="2000" dirty="0" err="1">
                <a:solidFill>
                  <a:schemeClr val="tx1"/>
                </a:solidFill>
                <a:latin typeface="Arial" panose="020B0604020202020204" pitchFamily="34" charset="0"/>
              </a:rPr>
              <a:t>Kron</a:t>
            </a:r>
            <a:r>
              <a:rPr lang="en-US" altLang="en-US" sz="2000" dirty="0">
                <a:solidFill>
                  <a:schemeClr val="tx1"/>
                </a:solidFill>
                <a:latin typeface="Arial" panose="020B0604020202020204" pitchFamily="34" charset="0"/>
              </a:rPr>
              <a:t> reduction</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6276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3">
                                            <p:txEl>
                                              <p:pRg st="1" end="1"/>
                                            </p:txEl>
                                          </p:spTgt>
                                        </p:tgtEl>
                                        <p:attrNameLst>
                                          <p:attrName>style.visibility</p:attrName>
                                        </p:attrNameLst>
                                      </p:cBhvr>
                                      <p:to>
                                        <p:strVal val="visible"/>
                                      </p:to>
                                    </p:set>
                                    <p:animEffect transition="in" filter="fade">
                                      <p:cBhvr>
                                        <p:cTn id="7" dur="500"/>
                                        <p:tgtEl>
                                          <p:spTgt spid="2253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3">
                                            <p:txEl>
                                              <p:pRg st="2" end="2"/>
                                            </p:txEl>
                                          </p:spTgt>
                                        </p:tgtEl>
                                        <p:attrNameLst>
                                          <p:attrName>style.visibility</p:attrName>
                                        </p:attrNameLst>
                                      </p:cBhvr>
                                      <p:to>
                                        <p:strVal val="visible"/>
                                      </p:to>
                                    </p:set>
                                    <p:animEffect transition="in" filter="fade">
                                      <p:cBhvr>
                                        <p:cTn id="10" dur="500"/>
                                        <p:tgtEl>
                                          <p:spTgt spid="2253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533">
                                            <p:txEl>
                                              <p:pRg st="4" end="4"/>
                                            </p:txEl>
                                          </p:spTgt>
                                        </p:tgtEl>
                                        <p:attrNameLst>
                                          <p:attrName>style.visibility</p:attrName>
                                        </p:attrNameLst>
                                      </p:cBhvr>
                                      <p:to>
                                        <p:strVal val="visible"/>
                                      </p:to>
                                    </p:set>
                                    <p:animEffect transition="in" filter="fade">
                                      <p:cBhvr>
                                        <p:cTn id="19" dur="500"/>
                                        <p:tgtEl>
                                          <p:spTgt spid="2253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3">
                                            <p:txEl>
                                              <p:pRg st="5" end="5"/>
                                            </p:txEl>
                                          </p:spTgt>
                                        </p:tgtEl>
                                        <p:attrNameLst>
                                          <p:attrName>style.visibility</p:attrName>
                                        </p:attrNameLst>
                                      </p:cBhvr>
                                      <p:to>
                                        <p:strVal val="visible"/>
                                      </p:to>
                                    </p:set>
                                    <p:animEffect transition="in" filter="fade">
                                      <p:cBhvr>
                                        <p:cTn id="22" dur="500"/>
                                        <p:tgtEl>
                                          <p:spTgt spid="225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For example, for a V-phase line consisting of phases a and c, the phase impedance matrix would be:</a:t>
            </a: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The phase impedance matrix for a phase b single-phase line would be:</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18555E14-E50E-6C4D-A51D-228945E52DF1}"/>
              </a:ext>
            </a:extLst>
          </p:cNvPr>
          <p:cNvPicPr>
            <a:picLocks noChangeAspect="1"/>
          </p:cNvPicPr>
          <p:nvPr/>
        </p:nvPicPr>
        <p:blipFill>
          <a:blip r:embed="rId2"/>
          <a:stretch>
            <a:fillRect/>
          </a:stretch>
        </p:blipFill>
        <p:spPr>
          <a:xfrm>
            <a:off x="1928191" y="2492168"/>
            <a:ext cx="4433098" cy="1576213"/>
          </a:xfrm>
          <a:prstGeom prst="rect">
            <a:avLst/>
          </a:prstGeom>
        </p:spPr>
      </p:pic>
      <p:pic>
        <p:nvPicPr>
          <p:cNvPr id="5" name="Picture 4">
            <a:extLst>
              <a:ext uri="{FF2B5EF4-FFF2-40B4-BE49-F238E27FC236}">
                <a16:creationId xmlns:a16="http://schemas.microsoft.com/office/drawing/2014/main" id="{493173CE-6987-194B-B993-47E58D94EADA}"/>
              </a:ext>
            </a:extLst>
          </p:cNvPr>
          <p:cNvPicPr>
            <a:picLocks noChangeAspect="1"/>
          </p:cNvPicPr>
          <p:nvPr/>
        </p:nvPicPr>
        <p:blipFill>
          <a:blip r:embed="rId3"/>
          <a:stretch>
            <a:fillRect/>
          </a:stretch>
        </p:blipFill>
        <p:spPr>
          <a:xfrm>
            <a:off x="2167278" y="5141897"/>
            <a:ext cx="4024679" cy="1689921"/>
          </a:xfrm>
          <a:prstGeom prst="rect">
            <a:avLst/>
          </a:prstGeom>
        </p:spPr>
      </p:pic>
    </p:spTree>
    <p:extLst>
      <p:ext uri="{BB962C8B-B14F-4D97-AF65-F5344CB8AC3E}">
        <p14:creationId xmlns:p14="http://schemas.microsoft.com/office/powerpoint/2010/main" val="234506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The phase impedance matrix for a </a:t>
            </a:r>
            <a:r>
              <a:rPr lang="en-US" altLang="en-US" sz="2200" u="sng" dirty="0">
                <a:solidFill>
                  <a:schemeClr val="tx1"/>
                </a:solidFill>
                <a:latin typeface="Arial" panose="020B0604020202020204" pitchFamily="34" charset="0"/>
              </a:rPr>
              <a:t>three-wire delta</a:t>
            </a:r>
            <a:r>
              <a:rPr lang="en-US" altLang="en-US" sz="2200" dirty="0">
                <a:solidFill>
                  <a:schemeClr val="tx1"/>
                </a:solidFill>
                <a:latin typeface="Arial" panose="020B0604020202020204" pitchFamily="34" charset="0"/>
              </a:rPr>
              <a:t> line is determined by the application of Carson's equations without the </a:t>
            </a:r>
            <a:r>
              <a:rPr lang="en-US" altLang="en-US" sz="2200" dirty="0" err="1">
                <a:solidFill>
                  <a:schemeClr val="tx1"/>
                </a:solidFill>
                <a:latin typeface="Arial" panose="020B0604020202020204" pitchFamily="34" charset="0"/>
              </a:rPr>
              <a:t>Kron</a:t>
            </a:r>
            <a:r>
              <a:rPr lang="en-US" altLang="en-US" sz="2200" dirty="0">
                <a:solidFill>
                  <a:schemeClr val="tx1"/>
                </a:solidFill>
                <a:latin typeface="Arial" panose="020B0604020202020204" pitchFamily="34" charset="0"/>
              </a:rPr>
              <a:t> reduction step.</a:t>
            </a:r>
          </a:p>
          <a:p>
            <a:pPr>
              <a:spcBef>
                <a:spcPct val="0"/>
              </a:spcBef>
              <a:spcAft>
                <a:spcPts val="1200"/>
              </a:spcAft>
              <a:buClrTx/>
            </a:pPr>
            <a:r>
              <a:rPr lang="en-US" altLang="en-US" sz="2200" dirty="0">
                <a:solidFill>
                  <a:schemeClr val="tx1"/>
                </a:solidFill>
                <a:latin typeface="Arial" panose="020B0604020202020204" pitchFamily="34" charset="0"/>
              </a:rPr>
              <a:t>Finally, we have the three phase line segment model using </a:t>
            </a:r>
            <a:r>
              <a:rPr lang="en-US" altLang="en-US" sz="2200" dirty="0" err="1">
                <a:solidFill>
                  <a:schemeClr val="tx1"/>
                </a:solidFill>
                <a:latin typeface="Arial" panose="020B0604020202020204" pitchFamily="34" charset="0"/>
              </a:rPr>
              <a:t>Kron</a:t>
            </a:r>
            <a:r>
              <a:rPr lang="en-US" altLang="en-US" sz="2200" dirty="0">
                <a:solidFill>
                  <a:schemeClr val="tx1"/>
                </a:solidFill>
                <a:latin typeface="Arial" panose="020B0604020202020204" pitchFamily="34" charset="0"/>
              </a:rPr>
              <a:t> reduction for wye-connected circuits, and leaving delta connected circuits in their primitive impedance matrix form.</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821822" y="3889304"/>
            <a:ext cx="7254804" cy="2813880"/>
          </a:xfrm>
          <a:prstGeom prst="rect">
            <a:avLst/>
          </a:prstGeom>
        </p:spPr>
      </p:pic>
    </p:spTree>
    <p:extLst>
      <p:ext uri="{BB962C8B-B14F-4D97-AF65-F5344CB8AC3E}">
        <p14:creationId xmlns:p14="http://schemas.microsoft.com/office/powerpoint/2010/main" val="355748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voltage equation for a line segment is then:</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E6C33A9-FF97-7C41-BC9B-3EB6EEB1FE06}"/>
              </a:ext>
            </a:extLst>
          </p:cNvPr>
          <p:cNvPicPr>
            <a:picLocks noChangeAspect="1"/>
          </p:cNvPicPr>
          <p:nvPr/>
        </p:nvPicPr>
        <p:blipFill>
          <a:blip r:embed="rId2"/>
          <a:stretch>
            <a:fillRect/>
          </a:stretch>
        </p:blipFill>
        <p:spPr>
          <a:xfrm>
            <a:off x="1325026" y="2105024"/>
            <a:ext cx="6673335" cy="1613454"/>
          </a:xfrm>
          <a:prstGeom prst="rect">
            <a:avLst/>
          </a:prstGeom>
          <a:ln w="25400">
            <a:solidFill>
              <a:srgbClr val="FF0000"/>
            </a:solidFill>
          </a:ln>
        </p:spPr>
      </p:pic>
      <p:sp>
        <p:nvSpPr>
          <p:cNvPr id="3" name="Rectangle 2">
            <a:extLst>
              <a:ext uri="{FF2B5EF4-FFF2-40B4-BE49-F238E27FC236}">
                <a16:creationId xmlns:a16="http://schemas.microsoft.com/office/drawing/2014/main" id="{10922892-2620-9941-90EF-067C847B31DC}"/>
              </a:ext>
            </a:extLst>
          </p:cNvPr>
          <p:cNvSpPr/>
          <p:nvPr/>
        </p:nvSpPr>
        <p:spPr>
          <a:xfrm>
            <a:off x="347920" y="4492670"/>
            <a:ext cx="6673335" cy="461665"/>
          </a:xfrm>
          <a:prstGeom prst="rect">
            <a:avLst/>
          </a:prstGeom>
        </p:spPr>
        <p:txBody>
          <a:bodyPr wrap="square">
            <a:spAutoFit/>
          </a:bodyPr>
          <a:lstStyle/>
          <a:p>
            <a:pPr>
              <a:spcAft>
                <a:spcPts val="1200"/>
              </a:spcAft>
            </a:pPr>
            <a:r>
              <a:rPr lang="en-US" altLang="en-US" dirty="0"/>
              <a:t>Or in condense form:</a:t>
            </a:r>
          </a:p>
        </p:txBody>
      </p:sp>
      <p:pic>
        <p:nvPicPr>
          <p:cNvPr id="4" name="Picture 3">
            <a:extLst>
              <a:ext uri="{FF2B5EF4-FFF2-40B4-BE49-F238E27FC236}">
                <a16:creationId xmlns:a16="http://schemas.microsoft.com/office/drawing/2014/main" id="{29AEC0CE-6B77-5648-8079-2BD12CC70488}"/>
              </a:ext>
            </a:extLst>
          </p:cNvPr>
          <p:cNvPicPr>
            <a:picLocks noChangeAspect="1"/>
          </p:cNvPicPr>
          <p:nvPr/>
        </p:nvPicPr>
        <p:blipFill>
          <a:blip r:embed="rId3"/>
          <a:stretch>
            <a:fillRect/>
          </a:stretch>
        </p:blipFill>
        <p:spPr>
          <a:xfrm>
            <a:off x="1411357" y="5296727"/>
            <a:ext cx="5486400" cy="863600"/>
          </a:xfrm>
          <a:prstGeom prst="rect">
            <a:avLst/>
          </a:prstGeom>
          <a:ln w="25400">
            <a:solidFill>
              <a:srgbClr val="FF0000"/>
            </a:solidFill>
          </a:ln>
        </p:spPr>
      </p:pic>
    </p:spTree>
    <p:extLst>
      <p:ext uri="{BB962C8B-B14F-4D97-AF65-F5344CB8AC3E}">
        <p14:creationId xmlns:p14="http://schemas.microsoft.com/office/powerpoint/2010/main" val="355606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Parallel Overhead Lines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68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It is fairly common in a distribution system to find instances where two distribution lines are “physically” parallel. </a:t>
            </a:r>
          </a:p>
          <a:p>
            <a:pPr>
              <a:spcBef>
                <a:spcPct val="0"/>
              </a:spcBef>
              <a:spcAft>
                <a:spcPts val="1200"/>
              </a:spcAft>
              <a:buClrTx/>
            </a:pPr>
            <a:r>
              <a:rPr lang="en-US" altLang="en-US" sz="2400" dirty="0">
                <a:solidFill>
                  <a:schemeClr val="tx1"/>
                </a:solidFill>
                <a:latin typeface="Arial" panose="020B0604020202020204" pitchFamily="34" charset="0"/>
              </a:rPr>
              <a:t>The parallel combination may have both distribution lines constructed on the same pole, or the two lines may run in parallel on separate poles but on the same right-of-way. </a:t>
            </a:r>
          </a:p>
          <a:p>
            <a:pPr>
              <a:spcBef>
                <a:spcPct val="0"/>
              </a:spcBef>
              <a:spcAft>
                <a:spcPts val="1200"/>
              </a:spcAft>
              <a:buClrTx/>
            </a:pPr>
            <a:r>
              <a:rPr lang="en-US" altLang="en-US" sz="2400" dirty="0">
                <a:solidFill>
                  <a:schemeClr val="tx1"/>
                </a:solidFill>
                <a:latin typeface="Arial" panose="020B0604020202020204" pitchFamily="34" charset="0"/>
              </a:rPr>
              <a:t>For example, two different feeders leaving a substation may share a common pole or right-of-way before they branch out to their own service area. analyzed.</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52753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Two parallel lines are shown below. Note that these lines share one common neutral.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02D2B8B5-6E48-0244-B579-1602E324DC1D}"/>
              </a:ext>
            </a:extLst>
          </p:cNvPr>
          <p:cNvPicPr>
            <a:picLocks noChangeAspect="1"/>
          </p:cNvPicPr>
          <p:nvPr/>
        </p:nvPicPr>
        <p:blipFill>
          <a:blip r:embed="rId2"/>
          <a:stretch>
            <a:fillRect/>
          </a:stretch>
        </p:blipFill>
        <p:spPr>
          <a:xfrm>
            <a:off x="1361661" y="2497878"/>
            <a:ext cx="5297557" cy="4078278"/>
          </a:xfrm>
          <a:prstGeom prst="rect">
            <a:avLst/>
          </a:prstGeom>
        </p:spPr>
      </p:pic>
    </p:spTree>
    <p:extLst>
      <p:ext uri="{BB962C8B-B14F-4D97-AF65-F5344CB8AC3E}">
        <p14:creationId xmlns:p14="http://schemas.microsoft.com/office/powerpoint/2010/main" val="267302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a:latin typeface="Arial" panose="020B0604020202020204" pitchFamily="34" charset="0"/>
              </a:rPr>
              <a:t>Outline</a:t>
            </a:r>
          </a:p>
        </p:txBody>
      </p:sp>
      <p:sp>
        <p:nvSpPr>
          <p:cNvPr id="14339" name="Rectangle 3"/>
          <p:cNvSpPr>
            <a:spLocks noGrp="1" noChangeArrowheads="1"/>
          </p:cNvSpPr>
          <p:nvPr>
            <p:ph idx="1"/>
          </p:nvPr>
        </p:nvSpPr>
        <p:spPr>
          <a:xfrm>
            <a:off x="179388" y="1350963"/>
            <a:ext cx="8702675" cy="4079875"/>
          </a:xfrm>
        </p:spPr>
        <p:txBody>
          <a:bodyPr/>
          <a:lstStyle/>
          <a:p>
            <a:pPr eaLnBrk="1" hangingPunct="1">
              <a:spcBef>
                <a:spcPct val="0"/>
              </a:spcBef>
              <a:spcAft>
                <a:spcPct val="0"/>
              </a:spcAft>
              <a:defRPr/>
            </a:pPr>
            <a:r>
              <a:rPr lang="en-US" altLang="en-US" sz="2800" b="1" dirty="0">
                <a:latin typeface="Arial" charset="0"/>
                <a:cs typeface="Arial" charset="0"/>
              </a:rPr>
              <a:t>Module #1:    </a:t>
            </a:r>
            <a:br>
              <a:rPr lang="en-US" altLang="en-US" sz="2800" b="1" dirty="0">
                <a:latin typeface="Arial" charset="0"/>
                <a:cs typeface="Arial" charset="0"/>
              </a:rPr>
            </a:br>
            <a:r>
              <a:rPr lang="en-US" altLang="en-US" sz="2400" dirty="0">
                <a:latin typeface="Arial" charset="0"/>
                <a:cs typeface="Arial" charset="0"/>
              </a:rPr>
              <a:t>Primitive and Phase Impedance Matrices for Overhead Lines</a:t>
            </a:r>
          </a:p>
          <a:p>
            <a:pPr marL="0" indent="0" eaLnBrk="1" hangingPunct="1">
              <a:spcBef>
                <a:spcPct val="0"/>
              </a:spcBef>
              <a:spcAft>
                <a:spcPct val="0"/>
              </a:spcAft>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#2:    </a:t>
            </a:r>
            <a:br>
              <a:rPr lang="en-US" altLang="en-US" sz="2800" b="1" dirty="0">
                <a:latin typeface="Arial" charset="0"/>
                <a:cs typeface="Arial" charset="0"/>
              </a:rPr>
            </a:br>
            <a:r>
              <a:rPr lang="en-US" altLang="en-US" sz="2400" dirty="0">
                <a:latin typeface="Arial" charset="0"/>
                <a:cs typeface="Arial" charset="0"/>
              </a:rPr>
              <a:t>Parallel Overhead Lines</a:t>
            </a:r>
          </a:p>
          <a:p>
            <a:pPr marL="0" indent="0" eaLnBrk="1" hangingPunct="1">
              <a:spcBef>
                <a:spcPct val="0"/>
              </a:spcBef>
              <a:spcAft>
                <a:spcPct val="0"/>
              </a:spcAft>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#3:    </a:t>
            </a:r>
            <a:br>
              <a:rPr lang="en-US" altLang="en-US" sz="2800" b="1" dirty="0">
                <a:latin typeface="Arial" charset="0"/>
                <a:cs typeface="Arial" charset="0"/>
              </a:rPr>
            </a:br>
            <a:r>
              <a:rPr lang="en-US" altLang="en-US" sz="2400" dirty="0">
                <a:latin typeface="Arial" charset="0"/>
                <a:cs typeface="Arial" charset="0"/>
              </a:rPr>
              <a:t>Parallel Overhead Lines</a:t>
            </a:r>
          </a:p>
          <a:p>
            <a:pPr marL="0" indent="0" eaLnBrk="1" hangingPunct="1">
              <a:spcBef>
                <a:spcPct val="0"/>
              </a:spcBef>
              <a:spcAft>
                <a:spcPct val="0"/>
              </a:spcAft>
              <a:buNone/>
              <a:defRPr/>
            </a:pPr>
            <a:endParaRPr lang="en-US" altLang="en-US" sz="2400" b="1" dirty="0">
              <a:latin typeface="Arial" charset="0"/>
              <a:cs typeface="Arial" charset="0"/>
            </a:endParaRPr>
          </a:p>
          <a:p>
            <a:pPr eaLnBrk="1" hangingPunct="1">
              <a:spcBef>
                <a:spcPct val="0"/>
              </a:spcBef>
              <a:spcAft>
                <a:spcPct val="0"/>
              </a:spcAft>
              <a:defRPr/>
            </a:pPr>
            <a:endParaRPr lang="en-US" altLang="en-US" sz="2400" dirty="0">
              <a:latin typeface="Arial" charset="0"/>
              <a:cs typeface="Arial" charset="0"/>
            </a:endParaRPr>
          </a:p>
          <a:p>
            <a:pPr marL="0" indent="0" eaLnBrk="1" hangingPunct="1">
              <a:spcBef>
                <a:spcPct val="0"/>
              </a:spcBef>
              <a:spcAft>
                <a:spcPct val="0"/>
              </a:spcAft>
              <a:buNone/>
              <a:defRPr/>
            </a:pPr>
            <a:endParaRPr lang="en-US" altLang="en-US" sz="2800" b="1" dirty="0">
              <a:latin typeface="Arial" charset="0"/>
              <a:cs typeface="Arial" charset="0"/>
            </a:endParaRPr>
          </a:p>
          <a:p>
            <a:pPr marL="0" indent="0" eaLnBrk="1" hangingPunct="1">
              <a:spcBef>
                <a:spcPct val="0"/>
              </a:spcBef>
              <a:spcAft>
                <a:spcPct val="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7412"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Lecture Outline</a:t>
            </a: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For this example, a 7 x 7 matrix would be produced where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50307C-46CB-A047-8019-AF557CDD7621}"/>
                  </a:ext>
                </a:extLst>
              </p:cNvPr>
              <p:cNvSpPr txBox="1"/>
              <p:nvPr/>
            </p:nvSpPr>
            <p:spPr>
              <a:xfrm>
                <a:off x="289937" y="2544470"/>
                <a:ext cx="8319585" cy="293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𝑝𝑟𝑖𝑚</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11</m:t>
                                              </m:r>
                                            </m:e>
                                            <m:sub>
                                              <m:r>
                                                <a:rPr lang="en-US" b="0" i="1" smtClean="0">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21</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𝑛</m:t>
                                                          </m:r>
                                                          <m:r>
                                                            <a:rPr lang="en-US" b="0" i="1" smtClean="0">
                                                              <a:latin typeface="Cambria Math" panose="02040503050406030204" pitchFamily="18" charset="0"/>
                                                            </a:rPr>
                                                            <m:t>1</m:t>
                                                          </m:r>
                                                        </m:e>
                                                        <m:sub>
                                                          <m:r>
                                                            <a:rPr lang="en-US" b="0" i="1" smtClean="0">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12</m:t>
                                              </m:r>
                                            </m:e>
                                            <m:sub>
                                              <m:r>
                                                <a:rPr lang="en-US" i="1">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22</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b="0" i="1" smtClean="0">
                                                              <a:latin typeface="Cambria Math" panose="02040503050406030204" pitchFamily="18" charset="0"/>
                                                            </a:rPr>
                                                            <m:t>2</m:t>
                                                          </m:r>
                                                        </m:e>
                                                        <m:sub>
                                                          <m:r>
                                                            <a:rPr lang="en-US" i="1">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𝑛</m:t>
                                              </m:r>
                                            </m:e>
                                            <m:sub>
                                              <m:r>
                                                <a:rPr lang="en-US" i="1">
                                                  <a:latin typeface="Cambria Math" panose="02040503050406030204" pitchFamily="18" charset="0"/>
                                                </a:rPr>
                                                <m:t>𝑎</m:t>
                                              </m:r>
                                              <m:r>
                                                <a:rPr lang="en-US" b="0" i="1" smtClean="0">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𝑛</m:t>
                                                    </m:r>
                                                  </m:e>
                                                  <m:sub>
                                                    <m:r>
                                                      <a:rPr lang="en-US" i="1">
                                                        <a:latin typeface="Cambria Math" panose="02040503050406030204" pitchFamily="18" charset="0"/>
                                                      </a:rPr>
                                                      <m:t>𝑎𝑛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𝑛𝑛</m:t>
                                                      </m:r>
                                                    </m:sub>
                                                  </m:sSub>
                                                </m:e>
                                              </m:mr>
                                            </m:m>
                                          </m:e>
                                        </m:mr>
                                      </m:m>
                                    </m:e>
                                  </m:mr>
                                </m:m>
                              </m:e>
                            </m:mr>
                          </m:m>
                        </m:e>
                      </m:d>
                    </m:oMath>
                  </m:oMathPara>
                </a14:m>
                <a:endParaRPr lang="en-US" dirty="0"/>
              </a:p>
            </p:txBody>
          </p:sp>
        </mc:Choice>
        <mc:Fallback xmlns="">
          <p:sp>
            <p:nvSpPr>
              <p:cNvPr id="2" name="TextBox 1">
                <a:extLst>
                  <a:ext uri="{FF2B5EF4-FFF2-40B4-BE49-F238E27FC236}">
                    <a16:creationId xmlns:a16="http://schemas.microsoft.com/office/drawing/2014/main" id="{7850307C-46CB-A047-8019-AF557CDD7621}"/>
                  </a:ext>
                </a:extLst>
              </p:cNvPr>
              <p:cNvSpPr txBox="1">
                <a:spLocks noRot="1" noChangeAspect="1" noMove="1" noResize="1" noEditPoints="1" noAdjustHandles="1" noChangeArrowheads="1" noChangeShapeType="1" noTextEdit="1"/>
              </p:cNvSpPr>
              <p:nvPr/>
            </p:nvSpPr>
            <p:spPr>
              <a:xfrm>
                <a:off x="289937" y="2544470"/>
                <a:ext cx="8319585" cy="2931252"/>
              </a:xfrm>
              <a:prstGeom prst="rect">
                <a:avLst/>
              </a:prstGeom>
              <a:blipFill>
                <a:blip r:embed="rId2"/>
                <a:stretch>
                  <a:fillRect t="-2586" b="-1724"/>
                </a:stretch>
              </a:blipFill>
            </p:spPr>
            <p:txBody>
              <a:bodyPr/>
              <a:lstStyle/>
              <a:p>
                <a:r>
                  <a:rPr lang="en-US">
                    <a:noFill/>
                  </a:rPr>
                  <a:t> </a:t>
                </a:r>
              </a:p>
            </p:txBody>
          </p:sp>
        </mc:Fallback>
      </mc:AlternateContent>
    </p:spTree>
    <p:extLst>
      <p:ext uri="{BB962C8B-B14F-4D97-AF65-F5344CB8AC3E}">
        <p14:creationId xmlns:p14="http://schemas.microsoft.com/office/powerpoint/2010/main" val="35072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Which can be partitioned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50307C-46CB-A047-8019-AF557CDD7621}"/>
                  </a:ext>
                </a:extLst>
              </p:cNvPr>
              <p:cNvSpPr txBox="1"/>
              <p:nvPr/>
            </p:nvSpPr>
            <p:spPr>
              <a:xfrm>
                <a:off x="289937" y="2544470"/>
                <a:ext cx="8319585" cy="293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𝑝𝑟𝑖𝑚</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11</m:t>
                                              </m:r>
                                            </m:e>
                                            <m:sub>
                                              <m:r>
                                                <a:rPr lang="en-US" b="0" i="1" smtClean="0">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21</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𝑛</m:t>
                                                          </m:r>
                                                          <m:r>
                                                            <a:rPr lang="en-US" b="0" i="1" smtClean="0">
                                                              <a:latin typeface="Cambria Math" panose="02040503050406030204" pitchFamily="18" charset="0"/>
                                                            </a:rPr>
                                                            <m:t>1</m:t>
                                                          </m:r>
                                                        </m:e>
                                                        <m:sub>
                                                          <m:r>
                                                            <a:rPr lang="en-US" b="0" i="1" smtClean="0">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12</m:t>
                                              </m:r>
                                            </m:e>
                                            <m:sub>
                                              <m:r>
                                                <a:rPr lang="en-US" i="1">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22</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b="0" i="1" smtClean="0">
                                                              <a:latin typeface="Cambria Math" panose="02040503050406030204" pitchFamily="18" charset="0"/>
                                                            </a:rPr>
                                                            <m:t>2</m:t>
                                                          </m:r>
                                                        </m:e>
                                                        <m:sub>
                                                          <m:r>
                                                            <a:rPr lang="en-US" i="1">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𝑛</m:t>
                                              </m:r>
                                            </m:e>
                                            <m:sub>
                                              <m:r>
                                                <a:rPr lang="en-US" i="1">
                                                  <a:latin typeface="Cambria Math" panose="02040503050406030204" pitchFamily="18" charset="0"/>
                                                </a:rPr>
                                                <m:t>𝑎</m:t>
                                              </m:r>
                                              <m:r>
                                                <a:rPr lang="en-US" b="0" i="1" smtClean="0">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𝑛</m:t>
                                                    </m:r>
                                                  </m:e>
                                                  <m:sub>
                                                    <m:r>
                                                      <a:rPr lang="en-US" i="1">
                                                        <a:latin typeface="Cambria Math" panose="02040503050406030204" pitchFamily="18" charset="0"/>
                                                      </a:rPr>
                                                      <m:t>𝑎𝑛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𝑛𝑛</m:t>
                                                      </m:r>
                                                    </m:sub>
                                                  </m:sSub>
                                                </m:e>
                                              </m:mr>
                                            </m:m>
                                          </m:e>
                                        </m:mr>
                                      </m:m>
                                    </m:e>
                                  </m:mr>
                                </m:m>
                              </m:e>
                            </m:mr>
                          </m:m>
                        </m:e>
                      </m:d>
                    </m:oMath>
                  </m:oMathPara>
                </a14:m>
                <a:endParaRPr lang="en-US" dirty="0"/>
              </a:p>
            </p:txBody>
          </p:sp>
        </mc:Choice>
        <mc:Fallback xmlns="">
          <p:sp>
            <p:nvSpPr>
              <p:cNvPr id="2" name="TextBox 1">
                <a:extLst>
                  <a:ext uri="{FF2B5EF4-FFF2-40B4-BE49-F238E27FC236}">
                    <a16:creationId xmlns:a16="http://schemas.microsoft.com/office/drawing/2014/main" id="{7850307C-46CB-A047-8019-AF557CDD7621}"/>
                  </a:ext>
                </a:extLst>
              </p:cNvPr>
              <p:cNvSpPr txBox="1">
                <a:spLocks noRot="1" noChangeAspect="1" noMove="1" noResize="1" noEditPoints="1" noAdjustHandles="1" noChangeArrowheads="1" noChangeShapeType="1" noTextEdit="1"/>
              </p:cNvSpPr>
              <p:nvPr/>
            </p:nvSpPr>
            <p:spPr>
              <a:xfrm>
                <a:off x="289937" y="2544470"/>
                <a:ext cx="8319585" cy="2931252"/>
              </a:xfrm>
              <a:prstGeom prst="rect">
                <a:avLst/>
              </a:prstGeom>
              <a:blipFill>
                <a:blip r:embed="rId2"/>
                <a:stretch>
                  <a:fillRect t="-2586" b="-172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2E5BD-109B-0745-B745-DAF2708EC586}"/>
              </a:ext>
            </a:extLst>
          </p:cNvPr>
          <p:cNvSpPr/>
          <p:nvPr/>
        </p:nvSpPr>
        <p:spPr bwMode="auto">
          <a:xfrm>
            <a:off x="1754333" y="2544469"/>
            <a:ext cx="5799857" cy="2513305"/>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2" name="Rectangle 11">
            <a:extLst>
              <a:ext uri="{FF2B5EF4-FFF2-40B4-BE49-F238E27FC236}">
                <a16:creationId xmlns:a16="http://schemas.microsoft.com/office/drawing/2014/main" id="{A49AD9C5-43DD-604F-80F9-AE29E79250E4}"/>
              </a:ext>
            </a:extLst>
          </p:cNvPr>
          <p:cNvSpPr/>
          <p:nvPr/>
        </p:nvSpPr>
        <p:spPr bwMode="auto">
          <a:xfrm>
            <a:off x="7637319" y="2544470"/>
            <a:ext cx="800100" cy="2513306"/>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5" name="Rectangle 14">
            <a:extLst>
              <a:ext uri="{FF2B5EF4-FFF2-40B4-BE49-F238E27FC236}">
                <a16:creationId xmlns:a16="http://schemas.microsoft.com/office/drawing/2014/main" id="{7B82A259-90C5-5741-8AF6-8B455DCB4136}"/>
              </a:ext>
            </a:extLst>
          </p:cNvPr>
          <p:cNvSpPr/>
          <p:nvPr/>
        </p:nvSpPr>
        <p:spPr bwMode="auto">
          <a:xfrm>
            <a:off x="1743941" y="5078557"/>
            <a:ext cx="5799857" cy="414492"/>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Rectangle 15">
            <a:extLst>
              <a:ext uri="{FF2B5EF4-FFF2-40B4-BE49-F238E27FC236}">
                <a16:creationId xmlns:a16="http://schemas.microsoft.com/office/drawing/2014/main" id="{BD7A443D-1955-D647-989E-AC480411608A}"/>
              </a:ext>
            </a:extLst>
          </p:cNvPr>
          <p:cNvSpPr/>
          <p:nvPr/>
        </p:nvSpPr>
        <p:spPr bwMode="auto">
          <a:xfrm>
            <a:off x="7637318" y="5078558"/>
            <a:ext cx="800100" cy="435272"/>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34945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Then using the </a:t>
            </a:r>
            <a:r>
              <a:rPr lang="en-US" altLang="en-US" sz="2400" dirty="0" err="1">
                <a:solidFill>
                  <a:schemeClr val="tx1"/>
                </a:solidFill>
                <a:latin typeface="Arial" panose="020B0604020202020204" pitchFamily="34" charset="0"/>
              </a:rPr>
              <a:t>Kron</a:t>
            </a:r>
            <a:r>
              <a:rPr lang="en-US" altLang="en-US" sz="2400" dirty="0">
                <a:solidFill>
                  <a:schemeClr val="tx1"/>
                </a:solidFill>
                <a:latin typeface="Arial" panose="020B0604020202020204" pitchFamily="34" charset="0"/>
              </a:rPr>
              <a:t> reduction we have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6E06CE72-0F92-814C-AD85-7FB6E61A2E05}"/>
              </a:ext>
            </a:extLst>
          </p:cNvPr>
          <p:cNvPicPr>
            <a:picLocks noChangeAspect="1"/>
          </p:cNvPicPr>
          <p:nvPr/>
        </p:nvPicPr>
        <p:blipFill>
          <a:blip r:embed="rId2"/>
          <a:stretch>
            <a:fillRect/>
          </a:stretch>
        </p:blipFill>
        <p:spPr>
          <a:xfrm>
            <a:off x="296037" y="2135605"/>
            <a:ext cx="8095673" cy="3041531"/>
          </a:xfrm>
          <a:prstGeom prst="rect">
            <a:avLst/>
          </a:prstGeom>
          <a:ln w="25400">
            <a:solidFill>
              <a:srgbClr val="FF0000"/>
            </a:solidFill>
          </a:ln>
        </p:spPr>
      </p:pic>
    </p:spTree>
    <p:extLst>
      <p:ext uri="{BB962C8B-B14F-4D97-AF65-F5344CB8AC3E}">
        <p14:creationId xmlns:p14="http://schemas.microsoft.com/office/powerpoint/2010/main" val="206381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And the voltage drop equation will be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642EB3DD-A846-7D48-829C-CB2F37F3E46E}"/>
              </a:ext>
            </a:extLst>
          </p:cNvPr>
          <p:cNvPicPr>
            <a:picLocks noChangeAspect="1"/>
          </p:cNvPicPr>
          <p:nvPr/>
        </p:nvPicPr>
        <p:blipFill>
          <a:blip r:embed="rId2"/>
          <a:stretch>
            <a:fillRect/>
          </a:stretch>
        </p:blipFill>
        <p:spPr>
          <a:xfrm>
            <a:off x="355600" y="2224231"/>
            <a:ext cx="7950200" cy="1536700"/>
          </a:xfrm>
          <a:prstGeom prst="rect">
            <a:avLst/>
          </a:prstGeom>
          <a:ln w="25400">
            <a:solidFill>
              <a:srgbClr val="FF0000"/>
            </a:solidFill>
          </a:ln>
        </p:spPr>
      </p:pic>
    </p:spTree>
    <p:extLst>
      <p:ext uri="{BB962C8B-B14F-4D97-AF65-F5344CB8AC3E}">
        <p14:creationId xmlns:p14="http://schemas.microsoft.com/office/powerpoint/2010/main" val="2310611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cs typeface="Times New Roman" panose="02020603050405020304" pitchFamily="18" charset="0"/>
              </a:rPr>
              <a:t>Module #1</a:t>
            </a:r>
          </a:p>
        </p:txBody>
      </p:sp>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Concentric Neutral Cable</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625948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the general configuration of three underground cables (concentric neutral or tape-shielded) with an additional neutral conductor.</a:t>
            </a: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B751F0F-8310-E745-921C-A5E94E925FF7}"/>
              </a:ext>
            </a:extLst>
          </p:cNvPr>
          <p:cNvPicPr>
            <a:picLocks noChangeAspect="1"/>
          </p:cNvPicPr>
          <p:nvPr/>
        </p:nvPicPr>
        <p:blipFill>
          <a:blip r:embed="rId2"/>
          <a:stretch>
            <a:fillRect/>
          </a:stretch>
        </p:blipFill>
        <p:spPr>
          <a:xfrm>
            <a:off x="692187" y="3009624"/>
            <a:ext cx="7594600" cy="2806700"/>
          </a:xfrm>
          <a:prstGeom prst="rect">
            <a:avLst/>
          </a:prstGeom>
        </p:spPr>
      </p:pic>
    </p:spTree>
    <p:extLst>
      <p:ext uri="{BB962C8B-B14F-4D97-AF65-F5344CB8AC3E}">
        <p14:creationId xmlns:p14="http://schemas.microsoft.com/office/powerpoint/2010/main" val="2233654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718423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Underground circuits will produce a 7 x 7 primitive impedance matrix if there is a neutral and a 6 x 6 if there is not a neutral</a:t>
            </a: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233506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a drawing of a </a:t>
            </a:r>
            <a:r>
              <a:rPr lang="en-US" altLang="en-US" sz="2400" b="1" dirty="0">
                <a:solidFill>
                  <a:schemeClr val="tx1"/>
                </a:solidFill>
                <a:latin typeface="Arial" panose="020B0604020202020204" pitchFamily="34" charset="0"/>
              </a:rPr>
              <a:t>concentric neutral cable </a:t>
            </a: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0244A9B-674A-C941-A67D-3C30310163C5}"/>
              </a:ext>
            </a:extLst>
          </p:cNvPr>
          <p:cNvPicPr>
            <a:picLocks noChangeAspect="1"/>
          </p:cNvPicPr>
          <p:nvPr/>
        </p:nvPicPr>
        <p:blipFill>
          <a:blip r:embed="rId2"/>
          <a:stretch>
            <a:fillRect/>
          </a:stretch>
        </p:blipFill>
        <p:spPr>
          <a:xfrm>
            <a:off x="543915" y="2459307"/>
            <a:ext cx="8264291" cy="3568148"/>
          </a:xfrm>
          <a:prstGeom prst="rect">
            <a:avLst/>
          </a:prstGeom>
        </p:spPr>
      </p:pic>
    </p:spTree>
    <p:extLst>
      <p:ext uri="{BB962C8B-B14F-4D97-AF65-F5344CB8AC3E}">
        <p14:creationId xmlns:p14="http://schemas.microsoft.com/office/powerpoint/2010/main" val="2668350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In order to apply Carson’s equations to this cable, the following data needs to be extracted from a table of underground cables (Appendices A and B).</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phase conductor diameter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d</a:t>
            </a:r>
            <a:r>
              <a:rPr lang="en-US" altLang="en-US" sz="2000" baseline="-25000" dirty="0" err="1">
                <a:solidFill>
                  <a:schemeClr val="tx1"/>
                </a:solidFill>
                <a:latin typeface="Arial" panose="020B0604020202020204" pitchFamily="34" charset="0"/>
              </a:rPr>
              <a:t>od</a:t>
            </a:r>
            <a:r>
              <a:rPr lang="en-US" altLang="en-US" sz="2000" dirty="0">
                <a:solidFill>
                  <a:schemeClr val="tx1"/>
                </a:solidFill>
                <a:latin typeface="Arial" panose="020B0604020202020204" pitchFamily="34" charset="0"/>
              </a:rPr>
              <a:t> = nominal diameter over the concentric neutrals of the cable (in.)</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diameter of a concentric neutral strand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GMR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geometric mean radius of the phase conductor (ft)</a:t>
            </a:r>
          </a:p>
          <a:p>
            <a:pPr marL="0" indent="0">
              <a:spcBef>
                <a:spcPct val="0"/>
              </a:spcBef>
              <a:spcAft>
                <a:spcPts val="1200"/>
              </a:spcAft>
              <a:buClrTx/>
              <a:buNone/>
            </a:pPr>
            <a:r>
              <a:rPr lang="en-US" altLang="en-US" sz="2000" dirty="0">
                <a:solidFill>
                  <a:schemeClr val="tx1"/>
                </a:solidFill>
                <a:latin typeface="Arial" panose="020B0604020202020204" pitchFamily="34" charset="0"/>
              </a:rPr>
              <a:t>GMR</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geometric mean radius of a neutral strand (ft)</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resistance of the phase conductor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resistance of a solid neutral strand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a:solidFill>
                  <a:schemeClr val="tx1"/>
                </a:solidFill>
                <a:latin typeface="Arial" panose="020B0604020202020204" pitchFamily="34" charset="0"/>
              </a:rPr>
              <a:t>k = number of concentric neutral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41901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350963"/>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Define the primitive impedance matrix for a transmission line</a:t>
            </a:r>
          </a:p>
          <a:p>
            <a:pPr lvl="1" eaLnBrk="1" hangingPunct="1">
              <a:spcBef>
                <a:spcPct val="0"/>
              </a:spcBef>
              <a:spcAft>
                <a:spcPts val="600"/>
              </a:spcAft>
              <a:defRPr/>
            </a:pPr>
            <a:r>
              <a:rPr lang="en-US" altLang="en-US" sz="2000" dirty="0">
                <a:latin typeface="Arial" charset="0"/>
                <a:cs typeface="Arial" charset="0"/>
              </a:rPr>
              <a:t>Reduce primitive impedance and potential coefficient matrices using </a:t>
            </a:r>
            <a:r>
              <a:rPr lang="en-US" altLang="en-US" sz="2000" dirty="0" err="1">
                <a:latin typeface="Arial" charset="0"/>
                <a:cs typeface="Arial" charset="0"/>
              </a:rPr>
              <a:t>Kron</a:t>
            </a:r>
            <a:r>
              <a:rPr lang="en-US" altLang="en-US" sz="2000" dirty="0">
                <a:latin typeface="Arial" charset="0"/>
                <a:cs typeface="Arial" charset="0"/>
              </a:rPr>
              <a:t> reduction </a:t>
            </a:r>
          </a:p>
          <a:p>
            <a:pPr lvl="1" eaLnBrk="1" hangingPunct="1">
              <a:spcBef>
                <a:spcPct val="0"/>
              </a:spcBef>
              <a:spcAft>
                <a:spcPts val="600"/>
              </a:spcAft>
              <a:defRPr/>
            </a:pPr>
            <a:r>
              <a:rPr lang="en-US" altLang="en-US" sz="2000" dirty="0">
                <a:latin typeface="Arial" charset="0"/>
                <a:cs typeface="Arial" charset="0"/>
              </a:rPr>
              <a:t>Calculate phase impedance and shunt admittance matrices using </a:t>
            </a:r>
            <a:r>
              <a:rPr lang="en-US" altLang="en-US" sz="2000" dirty="0" err="1">
                <a:latin typeface="Arial" charset="0"/>
                <a:cs typeface="Arial" charset="0"/>
              </a:rPr>
              <a:t>Kron</a:t>
            </a:r>
            <a:r>
              <a:rPr lang="en-US" altLang="en-US" sz="2000" dirty="0">
                <a:latin typeface="Arial" charset="0"/>
                <a:cs typeface="Arial" charset="0"/>
              </a:rPr>
              <a:t> reduction</a:t>
            </a:r>
          </a:p>
          <a:p>
            <a:pPr lvl="1" eaLnBrk="1" hangingPunct="1">
              <a:spcBef>
                <a:spcPct val="0"/>
              </a:spcBef>
              <a:spcAft>
                <a:spcPts val="600"/>
              </a:spcAft>
              <a:defRPr/>
            </a:pPr>
            <a:r>
              <a:rPr lang="en-US" altLang="en-US" sz="2000" dirty="0">
                <a:latin typeface="Arial" charset="0"/>
                <a:cs typeface="Arial" charset="0"/>
              </a:rPr>
              <a:t>Write the matrix equation for voltage drop across a transmission line</a:t>
            </a:r>
          </a:p>
          <a:p>
            <a:pPr lvl="1" eaLnBrk="1" hangingPunct="1">
              <a:spcBef>
                <a:spcPct val="0"/>
              </a:spcBef>
              <a:spcAft>
                <a:spcPts val="600"/>
              </a:spcAft>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7C1656-FDC0-E04C-B93C-5930F1C9469E}"/>
              </a:ext>
            </a:extLst>
          </p:cNvPr>
          <p:cNvPicPr>
            <a:picLocks noChangeAspect="1"/>
          </p:cNvPicPr>
          <p:nvPr/>
        </p:nvPicPr>
        <p:blipFill>
          <a:blip r:embed="rId2"/>
          <a:stretch>
            <a:fillRect/>
          </a:stretch>
        </p:blipFill>
        <p:spPr>
          <a:xfrm>
            <a:off x="1083363" y="849871"/>
            <a:ext cx="6679098" cy="5994512"/>
          </a:xfrm>
          <a:prstGeom prst="rect">
            <a:avLst/>
          </a:prstGeom>
        </p:spPr>
      </p:pic>
    </p:spTree>
    <p:extLst>
      <p:ext uri="{BB962C8B-B14F-4D97-AF65-F5344CB8AC3E}">
        <p14:creationId xmlns:p14="http://schemas.microsoft.com/office/powerpoint/2010/main" val="2363748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The GMRs of the phase conductor and a neutral strand are obtained from a standard table of conductor data (Appendix A). </a:t>
            </a:r>
          </a:p>
          <a:p>
            <a:pPr>
              <a:spcBef>
                <a:spcPct val="0"/>
              </a:spcBef>
              <a:spcAft>
                <a:spcPts val="1200"/>
              </a:spcAft>
              <a:buClrTx/>
            </a:pPr>
            <a:r>
              <a:rPr lang="en-US" altLang="en-US" sz="2200" dirty="0">
                <a:solidFill>
                  <a:schemeClr val="tx1"/>
                </a:solidFill>
                <a:latin typeface="Arial" panose="020B0604020202020204" pitchFamily="34" charset="0"/>
              </a:rPr>
              <a:t>The equivalent GMR of the concentric neutral is computed using the equation for the GMR of bundled conductors used in high-voltage transmission lines: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F249E1-CA9E-1348-AE4D-61879D4486C3}"/>
              </a:ext>
            </a:extLst>
          </p:cNvPr>
          <p:cNvPicPr>
            <a:picLocks noChangeAspect="1"/>
          </p:cNvPicPr>
          <p:nvPr/>
        </p:nvPicPr>
        <p:blipFill>
          <a:blip r:embed="rId2"/>
          <a:stretch>
            <a:fillRect/>
          </a:stretch>
        </p:blipFill>
        <p:spPr>
          <a:xfrm>
            <a:off x="1739937" y="4225729"/>
            <a:ext cx="5499100" cy="1193800"/>
          </a:xfrm>
          <a:prstGeom prst="rect">
            <a:avLst/>
          </a:prstGeom>
          <a:ln w="25400">
            <a:solidFill>
              <a:srgbClr val="FF0000"/>
            </a:solidFill>
          </a:ln>
        </p:spPr>
      </p:pic>
    </p:spTree>
    <p:extLst>
      <p:ext uri="{BB962C8B-B14F-4D97-AF65-F5344CB8AC3E}">
        <p14:creationId xmlns:p14="http://schemas.microsoft.com/office/powerpoint/2010/main" val="4111646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R = radius of a circle passing through the center of the concentric neutral strands</a:t>
            </a: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r>
              <a:rPr lang="en-US" altLang="en-US" sz="2200" dirty="0">
                <a:solidFill>
                  <a:schemeClr val="tx1"/>
                </a:solidFill>
                <a:latin typeface="Arial" panose="020B0604020202020204" pitchFamily="34" charset="0"/>
              </a:rPr>
              <a:t>The equivalent resistance of the concentric neutral is:</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422E8EFA-2B01-2D47-87F4-1ECDA19FC93B}"/>
              </a:ext>
            </a:extLst>
          </p:cNvPr>
          <p:cNvPicPr>
            <a:picLocks noChangeAspect="1"/>
          </p:cNvPicPr>
          <p:nvPr/>
        </p:nvPicPr>
        <p:blipFill>
          <a:blip r:embed="rId2"/>
          <a:stretch>
            <a:fillRect/>
          </a:stretch>
        </p:blipFill>
        <p:spPr>
          <a:xfrm>
            <a:off x="2488316" y="2336800"/>
            <a:ext cx="3009900" cy="1092200"/>
          </a:xfrm>
          <a:prstGeom prst="rect">
            <a:avLst/>
          </a:prstGeom>
          <a:ln w="25400">
            <a:solidFill>
              <a:srgbClr val="FF0000"/>
            </a:solidFill>
          </a:ln>
        </p:spPr>
      </p:pic>
      <p:pic>
        <p:nvPicPr>
          <p:cNvPr id="5" name="Picture 4">
            <a:extLst>
              <a:ext uri="{FF2B5EF4-FFF2-40B4-BE49-F238E27FC236}">
                <a16:creationId xmlns:a16="http://schemas.microsoft.com/office/drawing/2014/main" id="{D120A566-8A86-2D43-8C69-D3C4E7C2ADE4}"/>
              </a:ext>
            </a:extLst>
          </p:cNvPr>
          <p:cNvPicPr>
            <a:picLocks noChangeAspect="1"/>
          </p:cNvPicPr>
          <p:nvPr/>
        </p:nvPicPr>
        <p:blipFill>
          <a:blip r:embed="rId3"/>
          <a:stretch>
            <a:fillRect/>
          </a:stretch>
        </p:blipFill>
        <p:spPr>
          <a:xfrm>
            <a:off x="2488316" y="5162567"/>
            <a:ext cx="3022600" cy="1041400"/>
          </a:xfrm>
          <a:prstGeom prst="rect">
            <a:avLst/>
          </a:prstGeom>
          <a:solidFill>
            <a:srgbClr val="FF0000"/>
          </a:solidFill>
          <a:ln w="25400">
            <a:solidFill>
              <a:srgbClr val="FF0000"/>
            </a:solidFill>
          </a:ln>
        </p:spPr>
      </p:pic>
    </p:spTree>
    <p:extLst>
      <p:ext uri="{BB962C8B-B14F-4D97-AF65-F5344CB8AC3E}">
        <p14:creationId xmlns:p14="http://schemas.microsoft.com/office/powerpoint/2010/main" val="54388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2533" name="TextBox 1"/>
              <p:cNvSpPr txBox="1">
                <a:spLocks noChangeArrowheads="1"/>
              </p:cNvSpPr>
              <p:nvPr/>
            </p:nvSpPr>
            <p:spPr bwMode="auto">
              <a:xfrm>
                <a:off x="335794" y="1438471"/>
                <a:ext cx="8307387" cy="52890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various spacings between a concentric neutral and the phase conductors and other concentric neutrals are as follows:</a:t>
                </a:r>
              </a:p>
              <a:p>
                <a:pPr>
                  <a:spcBef>
                    <a:spcPct val="0"/>
                  </a:spcBef>
                  <a:spcAft>
                    <a:spcPts val="1200"/>
                  </a:spcAft>
                  <a:buClrTx/>
                </a:pPr>
                <a:r>
                  <a:rPr lang="en-US" altLang="en-US" sz="2400" dirty="0">
                    <a:solidFill>
                      <a:schemeClr val="tx1"/>
                    </a:solidFill>
                    <a:latin typeface="Arial" panose="020B0604020202020204" pitchFamily="34" charset="0"/>
                  </a:rPr>
                  <a:t>Concentric Neutral to Its Own Phase Conductor: </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400" i="1" smtClean="0">
                              <a:solidFill>
                                <a:schemeClr val="tx1"/>
                              </a:solidFill>
                              <a:latin typeface="Cambria Math" panose="02040503050406030204" pitchFamily="18" charset="0"/>
                            </a:rPr>
                          </m:ctrlPr>
                        </m:sSubPr>
                        <m:e>
                          <m:r>
                            <a:rPr lang="en-US" altLang="en-US" sz="2400" b="0" i="1" smtClean="0">
                              <a:solidFill>
                                <a:schemeClr val="tx1"/>
                              </a:solidFill>
                              <a:latin typeface="Cambria Math" panose="02040503050406030204" pitchFamily="18" charset="0"/>
                            </a:rPr>
                            <m:t>𝐷</m:t>
                          </m:r>
                        </m:e>
                        <m:sub>
                          <m:r>
                            <a:rPr lang="en-US" altLang="en-US" sz="2400" b="0" i="1" smtClean="0">
                              <a:solidFill>
                                <a:schemeClr val="tx1"/>
                              </a:solidFill>
                              <a:latin typeface="Cambria Math" panose="02040503050406030204" pitchFamily="18" charset="0"/>
                            </a:rPr>
                            <m:t>𝑖𝑗</m:t>
                          </m:r>
                        </m:sub>
                      </m:sSub>
                      <m:r>
                        <a:rPr lang="en-US" altLang="en-US" sz="2400" b="0" i="1" smtClean="0">
                          <a:solidFill>
                            <a:schemeClr val="tx1"/>
                          </a:solidFill>
                          <a:latin typeface="Cambria Math" panose="02040503050406030204" pitchFamily="18" charset="0"/>
                        </a:rPr>
                        <m:t>=</m:t>
                      </m:r>
                      <m:r>
                        <a:rPr lang="en-US" altLang="en-US" sz="2400" b="0" i="1" smtClean="0">
                          <a:solidFill>
                            <a:schemeClr val="tx1"/>
                          </a:solidFill>
                          <a:latin typeface="Cambria Math" panose="02040503050406030204" pitchFamily="18" charset="0"/>
                        </a:rPr>
                        <m:t>𝑅</m:t>
                      </m:r>
                    </m:oMath>
                  </m:oMathPara>
                </a14:m>
                <a:endParaRPr lang="en-US" altLang="en-US" sz="2400"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Concentric Neutral to an Adjacent Concentric Neutral:</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200" i="1" smtClean="0">
                              <a:solidFill>
                                <a:schemeClr val="tx1"/>
                              </a:solidFill>
                              <a:latin typeface="Cambria Math" panose="02040503050406030204" pitchFamily="18" charset="0"/>
                            </a:rPr>
                          </m:ctrlPr>
                        </m:sSubPr>
                        <m:e>
                          <m:r>
                            <a:rPr lang="en-US" altLang="en-US" sz="2200" b="0" i="1" smtClean="0">
                              <a:solidFill>
                                <a:schemeClr val="tx1"/>
                              </a:solidFill>
                              <a:latin typeface="Cambria Math" panose="02040503050406030204" pitchFamily="18" charset="0"/>
                            </a:rPr>
                            <m:t>𝐷</m:t>
                          </m:r>
                        </m:e>
                        <m:sub>
                          <m:r>
                            <a:rPr lang="en-US" altLang="en-US" sz="2200" b="0" i="1" smtClean="0">
                              <a:solidFill>
                                <a:schemeClr val="tx1"/>
                              </a:solidFill>
                              <a:latin typeface="Cambria Math" panose="02040503050406030204" pitchFamily="18" charset="0"/>
                            </a:rPr>
                            <m:t>𝑖𝑗</m:t>
                          </m:r>
                          <m:r>
                            <a:rPr lang="en-US" altLang="en-US" sz="2200" b="0" i="1" smtClean="0">
                              <a:solidFill>
                                <a:schemeClr val="tx1"/>
                              </a:solidFill>
                              <a:latin typeface="Cambria Math" panose="02040503050406030204" pitchFamily="18" charset="0"/>
                            </a:rPr>
                            <m:t> </m:t>
                          </m:r>
                        </m:sub>
                      </m:sSub>
                      <m:r>
                        <a:rPr lang="en-US" altLang="en-US" sz="2200" i="1">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to</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distance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of</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the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phase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conductors</m:t>
                      </m:r>
                    </m:oMath>
                  </m:oMathPara>
                </a14:m>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mc:Choice>
        <mc:Fallback xmlns="">
          <p:sp>
            <p:nvSpPr>
              <p:cNvPr id="22533" name="TextBox 1"/>
              <p:cNvSpPr txBox="1">
                <a:spLocks noRot="1" noChangeAspect="1" noMove="1" noResize="1" noEditPoints="1" noAdjustHandles="1" noChangeArrowheads="1" noChangeShapeType="1" noTextEdit="1"/>
              </p:cNvSpPr>
              <p:nvPr/>
            </p:nvSpPr>
            <p:spPr bwMode="auto">
              <a:xfrm>
                <a:off x="335794" y="1438471"/>
                <a:ext cx="8307387" cy="5289077"/>
              </a:xfrm>
              <a:prstGeom prst="rect">
                <a:avLst/>
              </a:prstGeom>
              <a:blipFill>
                <a:blip r:embed="rId2"/>
                <a:stretch>
                  <a:fillRect l="-1067" t="-718" r="-1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754899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Concentric Neutral to an Adjacent Phase Conductor</a:t>
            </a: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7FC0EF0C-6DB0-8643-A138-569ECD7BF4FE}"/>
              </a:ext>
            </a:extLst>
          </p:cNvPr>
          <p:cNvPicPr>
            <a:picLocks noChangeAspect="1"/>
          </p:cNvPicPr>
          <p:nvPr/>
        </p:nvPicPr>
        <p:blipFill>
          <a:blip r:embed="rId2"/>
          <a:stretch>
            <a:fillRect/>
          </a:stretch>
        </p:blipFill>
        <p:spPr>
          <a:xfrm>
            <a:off x="1118601" y="2263623"/>
            <a:ext cx="6741771" cy="2625508"/>
          </a:xfrm>
          <a:prstGeom prst="rect">
            <a:avLst/>
          </a:prstGeom>
        </p:spPr>
      </p:pic>
      <p:pic>
        <p:nvPicPr>
          <p:cNvPr id="3" name="Picture 2">
            <a:extLst>
              <a:ext uri="{FF2B5EF4-FFF2-40B4-BE49-F238E27FC236}">
                <a16:creationId xmlns:a16="http://schemas.microsoft.com/office/drawing/2014/main" id="{979E8764-D2E8-D84A-8830-48A1EBF66FAA}"/>
              </a:ext>
            </a:extLst>
          </p:cNvPr>
          <p:cNvPicPr>
            <a:picLocks noChangeAspect="1"/>
          </p:cNvPicPr>
          <p:nvPr/>
        </p:nvPicPr>
        <p:blipFill>
          <a:blip r:embed="rId3"/>
          <a:stretch>
            <a:fillRect/>
          </a:stretch>
        </p:blipFill>
        <p:spPr>
          <a:xfrm>
            <a:off x="2442258" y="5626100"/>
            <a:ext cx="3657600" cy="1003300"/>
          </a:xfrm>
          <a:prstGeom prst="rect">
            <a:avLst/>
          </a:prstGeom>
          <a:ln w="25400">
            <a:solidFill>
              <a:srgbClr val="FF0000"/>
            </a:solidFill>
          </a:ln>
        </p:spPr>
      </p:pic>
    </p:spTree>
    <p:extLst>
      <p:ext uri="{BB962C8B-B14F-4D97-AF65-F5344CB8AC3E}">
        <p14:creationId xmlns:p14="http://schemas.microsoft.com/office/powerpoint/2010/main" val="269455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The distance between cables will be much greater than the radius R; so a good approximation of modeling the concentric neutral cables is shown in below. In this figure, the concentric neutrals are modeled as one equivalent conductor (shown in black) directly above the phase conductor.</a:t>
            </a: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968ED65E-94E4-3B47-A05B-FD4614F64C87}"/>
              </a:ext>
            </a:extLst>
          </p:cNvPr>
          <p:cNvPicPr>
            <a:picLocks noChangeAspect="1"/>
          </p:cNvPicPr>
          <p:nvPr/>
        </p:nvPicPr>
        <p:blipFill>
          <a:blip r:embed="rId2"/>
          <a:stretch>
            <a:fillRect/>
          </a:stretch>
        </p:blipFill>
        <p:spPr>
          <a:xfrm>
            <a:off x="599080" y="3311607"/>
            <a:ext cx="7612783" cy="2865418"/>
          </a:xfrm>
          <a:prstGeom prst="rect">
            <a:avLst/>
          </a:prstGeom>
        </p:spPr>
      </p:pic>
    </p:spTree>
    <p:extLst>
      <p:ext uri="{BB962C8B-B14F-4D97-AF65-F5344CB8AC3E}">
        <p14:creationId xmlns:p14="http://schemas.microsoft.com/office/powerpoint/2010/main" val="1224563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n applying the Modified Carson’s Equations, the numbering of conductors and neutrals is important. For example, a three-phase underground circuit with an additional neutral conductor must be numbered as:</a:t>
            </a:r>
          </a:p>
          <a:p>
            <a:pPr marL="0" indent="0">
              <a:spcBef>
                <a:spcPct val="0"/>
              </a:spcBef>
              <a:spcAft>
                <a:spcPts val="1200"/>
              </a:spcAft>
              <a:buClrTx/>
              <a:buNone/>
            </a:pPr>
            <a:r>
              <a:rPr lang="en-US" altLang="en-US" sz="2000" dirty="0">
                <a:solidFill>
                  <a:schemeClr val="tx1"/>
                </a:solidFill>
                <a:latin typeface="Arial" panose="020B0604020202020204" pitchFamily="34" charset="0"/>
              </a:rPr>
              <a:t>1 = phase a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2 = phase b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3 = phase c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4 = neutral of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5 = neutral of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6 = neutral of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7 = additional neutral conductor (if present)</a:t>
            </a: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179843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Module #1</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Recall modified Carson’s equations are:</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4F899C4-5A1C-D448-94CF-F535A511B60B}"/>
              </a:ext>
            </a:extLst>
          </p:cNvPr>
          <p:cNvPicPr>
            <a:picLocks noChangeAspect="1"/>
          </p:cNvPicPr>
          <p:nvPr/>
        </p:nvPicPr>
        <p:blipFill>
          <a:blip r:embed="rId2"/>
          <a:stretch>
            <a:fillRect/>
          </a:stretch>
        </p:blipFill>
        <p:spPr>
          <a:xfrm>
            <a:off x="335794" y="2449890"/>
            <a:ext cx="8307388" cy="1724344"/>
          </a:xfrm>
          <a:prstGeom prst="rect">
            <a:avLst/>
          </a:prstGeom>
        </p:spPr>
      </p:pic>
    </p:spTree>
    <p:extLst>
      <p:ext uri="{BB962C8B-B14F-4D97-AF65-F5344CB8AC3E}">
        <p14:creationId xmlns:p14="http://schemas.microsoft.com/office/powerpoint/2010/main" val="1796028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Three concentric neutral cables are buried in a trench with spacings as shown in the figure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5" name="Picture 4">
            <a:extLst>
              <a:ext uri="{FF2B5EF4-FFF2-40B4-BE49-F238E27FC236}">
                <a16:creationId xmlns:a16="http://schemas.microsoft.com/office/drawing/2014/main" id="{F6B6C15D-C6B1-FF4B-99FD-85EE7DAE3998}"/>
              </a:ext>
            </a:extLst>
          </p:cNvPr>
          <p:cNvPicPr>
            <a:picLocks noChangeAspect="1"/>
          </p:cNvPicPr>
          <p:nvPr/>
        </p:nvPicPr>
        <p:blipFill>
          <a:blip r:embed="rId2"/>
          <a:stretch>
            <a:fillRect/>
          </a:stretch>
        </p:blipFill>
        <p:spPr>
          <a:xfrm>
            <a:off x="1083365" y="2396072"/>
            <a:ext cx="6608724" cy="2847191"/>
          </a:xfrm>
          <a:prstGeom prst="rect">
            <a:avLst/>
          </a:prstGeom>
        </p:spPr>
      </p:pic>
      <p:sp>
        <p:nvSpPr>
          <p:cNvPr id="7" name="Rectangle 6">
            <a:extLst>
              <a:ext uri="{FF2B5EF4-FFF2-40B4-BE49-F238E27FC236}">
                <a16:creationId xmlns:a16="http://schemas.microsoft.com/office/drawing/2014/main" id="{DE83057D-ACB4-A646-8AC9-63E809D959A0}"/>
              </a:ext>
            </a:extLst>
          </p:cNvPr>
          <p:cNvSpPr/>
          <p:nvPr/>
        </p:nvSpPr>
        <p:spPr>
          <a:xfrm>
            <a:off x="179388" y="5338834"/>
            <a:ext cx="8964612" cy="1323439"/>
          </a:xfrm>
          <a:prstGeom prst="rect">
            <a:avLst/>
          </a:prstGeom>
        </p:spPr>
        <p:txBody>
          <a:bodyPr wrap="square">
            <a:spAutoFit/>
          </a:bodyPr>
          <a:lstStyle/>
          <a:p>
            <a:r>
              <a:rPr lang="en-US" sz="2000" dirty="0">
                <a:solidFill>
                  <a:srgbClr val="1B1B26"/>
                </a:solidFill>
                <a:latin typeface="-apple-system"/>
              </a:rPr>
              <a:t>The cables are 15 kV, 250,000 CM stranded all aluminum with </a:t>
            </a:r>
            <a:r>
              <a:rPr lang="en-US" sz="2000" i="1" dirty="0">
                <a:solidFill>
                  <a:srgbClr val="1B1B26"/>
                </a:solidFill>
                <a:latin typeface="-apple-system"/>
              </a:rPr>
              <a:t>k</a:t>
            </a:r>
            <a:r>
              <a:rPr lang="en-US" sz="2000" dirty="0">
                <a:solidFill>
                  <a:srgbClr val="1B1B26"/>
                </a:solidFill>
                <a:latin typeface="-apple-system"/>
              </a:rPr>
              <a:t> = 13 strands of #14 annealed coated copper wires (1/3 neutral). The outside diameter of the cable over the neutral strands is 1.29 in. Determine the phase impedance matrix and the sequence impedance matrix.</a:t>
            </a:r>
            <a:endParaRPr lang="en-US" sz="2000" dirty="0"/>
          </a:p>
        </p:txBody>
      </p:sp>
    </p:spTree>
    <p:extLst>
      <p:ext uri="{BB962C8B-B14F-4D97-AF65-F5344CB8AC3E}">
        <p14:creationId xmlns:p14="http://schemas.microsoft.com/office/powerpoint/2010/main" val="341364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equivalent model for these cables is shown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2B07BA42-3684-C045-982B-83B67F27682A}"/>
              </a:ext>
            </a:extLst>
          </p:cNvPr>
          <p:cNvPicPr>
            <a:picLocks noChangeAspect="1"/>
          </p:cNvPicPr>
          <p:nvPr/>
        </p:nvPicPr>
        <p:blipFill>
          <a:blip r:embed="rId2"/>
          <a:stretch>
            <a:fillRect/>
          </a:stretch>
        </p:blipFill>
        <p:spPr>
          <a:xfrm>
            <a:off x="335794" y="2295916"/>
            <a:ext cx="8140700" cy="2730500"/>
          </a:xfrm>
          <a:prstGeom prst="rect">
            <a:avLst/>
          </a:prstGeom>
        </p:spPr>
      </p:pic>
    </p:spTree>
    <p:extLst>
      <p:ext uri="{BB962C8B-B14F-4D97-AF65-F5344CB8AC3E}">
        <p14:creationId xmlns:p14="http://schemas.microsoft.com/office/powerpoint/2010/main" val="426730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Primitive and Phase Impedance Matrix for Overhead Lines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976461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92E48D5-D9A0-4049-9BE8-74D763FF2B4E}"/>
              </a:ext>
            </a:extLst>
          </p:cNvPr>
          <p:cNvPicPr>
            <a:picLocks noChangeAspect="1"/>
          </p:cNvPicPr>
          <p:nvPr/>
        </p:nvPicPr>
        <p:blipFill>
          <a:blip r:embed="rId2"/>
          <a:stretch>
            <a:fillRect/>
          </a:stretch>
        </p:blipFill>
        <p:spPr>
          <a:xfrm>
            <a:off x="924339" y="882825"/>
            <a:ext cx="6715539" cy="597517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695739" y="5557610"/>
            <a:ext cx="6460435" cy="2286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2899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4" name="Picture 3">
            <a:extLst>
              <a:ext uri="{FF2B5EF4-FFF2-40B4-BE49-F238E27FC236}">
                <a16:creationId xmlns:a16="http://schemas.microsoft.com/office/drawing/2014/main" id="{CD37EB89-0720-1249-9E2F-B1D8CC46C5C3}"/>
              </a:ext>
            </a:extLst>
          </p:cNvPr>
          <p:cNvPicPr>
            <a:picLocks noChangeAspect="1"/>
          </p:cNvPicPr>
          <p:nvPr/>
        </p:nvPicPr>
        <p:blipFill>
          <a:blip r:embed="rId3"/>
          <a:stretch>
            <a:fillRect/>
          </a:stretch>
        </p:blipFill>
        <p:spPr>
          <a:xfrm>
            <a:off x="401416" y="1931302"/>
            <a:ext cx="7752788" cy="299539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222171" y="2477000"/>
            <a:ext cx="8141504" cy="255877"/>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53078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3" name="Picture 2">
            <a:extLst>
              <a:ext uri="{FF2B5EF4-FFF2-40B4-BE49-F238E27FC236}">
                <a16:creationId xmlns:a16="http://schemas.microsoft.com/office/drawing/2014/main" id="{31D1E10A-FC03-104B-88F6-95ED3456F73F}"/>
              </a:ext>
            </a:extLst>
          </p:cNvPr>
          <p:cNvPicPr>
            <a:picLocks noChangeAspect="1"/>
          </p:cNvPicPr>
          <p:nvPr/>
        </p:nvPicPr>
        <p:blipFill>
          <a:blip r:embed="rId3"/>
          <a:stretch>
            <a:fillRect/>
          </a:stretch>
        </p:blipFill>
        <p:spPr>
          <a:xfrm>
            <a:off x="475574" y="1973172"/>
            <a:ext cx="7719302" cy="3211839"/>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475574" y="3854370"/>
            <a:ext cx="7719302" cy="24433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66375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data for the phase and neutral conductors is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8C73952-A715-7C48-87E9-4778E349FEA9}"/>
              </a:ext>
            </a:extLst>
          </p:cNvPr>
          <p:cNvPicPr>
            <a:picLocks noChangeAspect="1"/>
          </p:cNvPicPr>
          <p:nvPr/>
        </p:nvPicPr>
        <p:blipFill>
          <a:blip r:embed="rId2"/>
          <a:stretch>
            <a:fillRect/>
          </a:stretch>
        </p:blipFill>
        <p:spPr>
          <a:xfrm>
            <a:off x="1874348" y="2217064"/>
            <a:ext cx="4408977" cy="1933403"/>
          </a:xfrm>
          <a:prstGeom prst="rect">
            <a:avLst/>
          </a:prstGeom>
        </p:spPr>
      </p:pic>
      <p:pic>
        <p:nvPicPr>
          <p:cNvPr id="4" name="Picture 3">
            <a:extLst>
              <a:ext uri="{FF2B5EF4-FFF2-40B4-BE49-F238E27FC236}">
                <a16:creationId xmlns:a16="http://schemas.microsoft.com/office/drawing/2014/main" id="{A4719160-641F-3C48-9BE9-04C0EB38A8F0}"/>
              </a:ext>
            </a:extLst>
          </p:cNvPr>
          <p:cNvPicPr>
            <a:picLocks noChangeAspect="1"/>
          </p:cNvPicPr>
          <p:nvPr/>
        </p:nvPicPr>
        <p:blipFill>
          <a:blip r:embed="rId3"/>
          <a:stretch>
            <a:fillRect/>
          </a:stretch>
        </p:blipFill>
        <p:spPr>
          <a:xfrm>
            <a:off x="2082466" y="4506963"/>
            <a:ext cx="3805258" cy="1907989"/>
          </a:xfrm>
          <a:prstGeom prst="rect">
            <a:avLst/>
          </a:prstGeom>
        </p:spPr>
      </p:pic>
    </p:spTree>
    <p:extLst>
      <p:ext uri="{BB962C8B-B14F-4D97-AF65-F5344CB8AC3E}">
        <p14:creationId xmlns:p14="http://schemas.microsoft.com/office/powerpoint/2010/main" val="415310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We then can calculate radius of the circle passing through the center of the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BAC57A-3DB6-AC46-AF48-F7A1A3DE5F4F}"/>
                  </a:ext>
                </a:extLst>
              </p:cNvPr>
              <p:cNvSpPr txBox="1"/>
              <p:nvPr/>
            </p:nvSpPr>
            <p:spPr>
              <a:xfrm>
                <a:off x="1911333" y="2682475"/>
                <a:ext cx="5949386" cy="791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1.29−0.0641</m:t>
                          </m:r>
                        </m:num>
                        <m:den>
                          <m:r>
                            <a:rPr lang="en-US" b="0" i="1" smtClean="0">
                              <a:latin typeface="Cambria Math" panose="02040503050406030204" pitchFamily="18" charset="0"/>
                            </a:rPr>
                            <m:t>24</m:t>
                          </m:r>
                        </m:den>
                      </m:f>
                      <m:r>
                        <a:rPr lang="en-US" b="0" i="1" smtClean="0">
                          <a:latin typeface="Cambria Math" panose="02040503050406030204" pitchFamily="18" charset="0"/>
                        </a:rPr>
                        <m:t>=0.0511 </m:t>
                      </m:r>
                      <m:r>
                        <a:rPr lang="en-US" b="0" i="1" smtClean="0">
                          <a:latin typeface="Cambria Math" panose="02040503050406030204" pitchFamily="18" charset="0"/>
                        </a:rPr>
                        <m:t>𝑓𝑡</m:t>
                      </m:r>
                    </m:oMath>
                  </m:oMathPara>
                </a14:m>
                <a:endParaRPr lang="en-US" dirty="0"/>
              </a:p>
            </p:txBody>
          </p:sp>
        </mc:Choice>
        <mc:Fallback xmlns="">
          <p:sp>
            <p:nvSpPr>
              <p:cNvPr id="3" name="TextBox 2">
                <a:extLst>
                  <a:ext uri="{FF2B5EF4-FFF2-40B4-BE49-F238E27FC236}">
                    <a16:creationId xmlns:a16="http://schemas.microsoft.com/office/drawing/2014/main" id="{93BAC57A-3DB6-AC46-AF48-F7A1A3DE5F4F}"/>
                  </a:ext>
                </a:extLst>
              </p:cNvPr>
              <p:cNvSpPr txBox="1">
                <a:spLocks noRot="1" noChangeAspect="1" noMove="1" noResize="1" noEditPoints="1" noAdjustHandles="1" noChangeArrowheads="1" noChangeShapeType="1" noTextEdit="1"/>
              </p:cNvSpPr>
              <p:nvPr/>
            </p:nvSpPr>
            <p:spPr>
              <a:xfrm>
                <a:off x="1911333" y="2682475"/>
                <a:ext cx="5949386" cy="791179"/>
              </a:xfrm>
              <a:prstGeom prst="rect">
                <a:avLst/>
              </a:prstGeom>
              <a:blipFill>
                <a:blip r:embed="rId2"/>
                <a:stretch>
                  <a:fillRect b="-312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AD4A467-89BE-2E4C-B7B1-2877BAC00D62}"/>
              </a:ext>
            </a:extLst>
          </p:cNvPr>
          <p:cNvSpPr/>
          <p:nvPr/>
        </p:nvSpPr>
        <p:spPr>
          <a:xfrm>
            <a:off x="335793" y="4219200"/>
            <a:ext cx="8546269" cy="461665"/>
          </a:xfrm>
          <a:prstGeom prst="rect">
            <a:avLst/>
          </a:prstGeom>
        </p:spPr>
        <p:txBody>
          <a:bodyPr wrap="square">
            <a:spAutoFit/>
          </a:bodyPr>
          <a:lstStyle/>
          <a:p>
            <a:pPr>
              <a:spcAft>
                <a:spcPts val="1200"/>
              </a:spcAft>
            </a:pPr>
            <a:r>
              <a:rPr lang="en-US" altLang="en-US" dirty="0"/>
              <a:t>Then using that to calculate the equivalent GMR </a:t>
            </a:r>
          </a:p>
        </p:txBody>
      </p:sp>
      <p:pic>
        <p:nvPicPr>
          <p:cNvPr id="5" name="Picture 4">
            <a:extLst>
              <a:ext uri="{FF2B5EF4-FFF2-40B4-BE49-F238E27FC236}">
                <a16:creationId xmlns:a16="http://schemas.microsoft.com/office/drawing/2014/main" id="{180C677A-E403-8B45-92D2-F955B76C7E21}"/>
              </a:ext>
            </a:extLst>
          </p:cNvPr>
          <p:cNvPicPr>
            <a:picLocks noChangeAspect="1"/>
          </p:cNvPicPr>
          <p:nvPr/>
        </p:nvPicPr>
        <p:blipFill>
          <a:blip r:embed="rId3"/>
          <a:stretch>
            <a:fillRect/>
          </a:stretch>
        </p:blipFill>
        <p:spPr>
          <a:xfrm>
            <a:off x="335793" y="5153261"/>
            <a:ext cx="8090694" cy="811935"/>
          </a:xfrm>
          <a:prstGeom prst="rect">
            <a:avLst/>
          </a:prstGeom>
        </p:spPr>
      </p:pic>
    </p:spTree>
    <p:extLst>
      <p:ext uri="{BB962C8B-B14F-4D97-AF65-F5344CB8AC3E}">
        <p14:creationId xmlns:p14="http://schemas.microsoft.com/office/powerpoint/2010/main" val="4294006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Calculating the equivalent resistance for the concentric neutral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85DE75C-7372-5A4B-A597-DA3F0BCF6211}"/>
              </a:ext>
            </a:extLst>
          </p:cNvPr>
          <p:cNvPicPr>
            <a:picLocks noChangeAspect="1"/>
          </p:cNvPicPr>
          <p:nvPr/>
        </p:nvPicPr>
        <p:blipFill>
          <a:blip r:embed="rId2"/>
          <a:stretch>
            <a:fillRect/>
          </a:stretch>
        </p:blipFill>
        <p:spPr>
          <a:xfrm>
            <a:off x="1238442" y="2410780"/>
            <a:ext cx="6126453" cy="1336024"/>
          </a:xfrm>
          <a:prstGeom prst="rect">
            <a:avLst/>
          </a:prstGeom>
        </p:spPr>
      </p:pic>
    </p:spTree>
    <p:extLst>
      <p:ext uri="{BB962C8B-B14F-4D97-AF65-F5344CB8AC3E}">
        <p14:creationId xmlns:p14="http://schemas.microsoft.com/office/powerpoint/2010/main" val="3416117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coordinates for the conductors can be defined where the center of the phase conductors are at a y-coordinate of 0. Centering the center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429D9FB-793E-8B46-B6AC-CAE180D4B770}"/>
              </a:ext>
            </a:extLst>
          </p:cNvPr>
          <p:cNvPicPr>
            <a:picLocks noChangeAspect="1"/>
          </p:cNvPicPr>
          <p:nvPr/>
        </p:nvPicPr>
        <p:blipFill>
          <a:blip r:embed="rId2"/>
          <a:stretch>
            <a:fillRect/>
          </a:stretch>
        </p:blipFill>
        <p:spPr>
          <a:xfrm>
            <a:off x="312644" y="4180706"/>
            <a:ext cx="8585272" cy="2462988"/>
          </a:xfrm>
          <a:prstGeom prst="rect">
            <a:avLst/>
          </a:prstGeom>
        </p:spPr>
      </p:pic>
      <p:cxnSp>
        <p:nvCxnSpPr>
          <p:cNvPr id="5" name="Straight Connector 4">
            <a:extLst>
              <a:ext uri="{FF2B5EF4-FFF2-40B4-BE49-F238E27FC236}">
                <a16:creationId xmlns:a16="http://schemas.microsoft.com/office/drawing/2014/main" id="{2A07396C-0165-804F-85F4-15038357D73F}"/>
              </a:ext>
            </a:extLst>
          </p:cNvPr>
          <p:cNvCxnSpPr/>
          <p:nvPr/>
        </p:nvCxnSpPr>
        <p:spPr bwMode="auto">
          <a:xfrm>
            <a:off x="86180" y="5432078"/>
            <a:ext cx="9034670" cy="0"/>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cxnSp>
        <p:nvCxnSpPr>
          <p:cNvPr id="11" name="Straight Connector 10">
            <a:extLst>
              <a:ext uri="{FF2B5EF4-FFF2-40B4-BE49-F238E27FC236}">
                <a16:creationId xmlns:a16="http://schemas.microsoft.com/office/drawing/2014/main" id="{7782BB5C-0C02-8A4F-BBAB-B779499A3A95}"/>
              </a:ext>
            </a:extLst>
          </p:cNvPr>
          <p:cNvCxnSpPr>
            <a:cxnSpLocks/>
            <a:endCxn id="22533" idx="2"/>
          </p:cNvCxnSpPr>
          <p:nvPr/>
        </p:nvCxnSpPr>
        <p:spPr bwMode="auto">
          <a:xfrm flipV="1">
            <a:off x="4489487" y="2638800"/>
            <a:ext cx="1" cy="4004894"/>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sp>
        <p:nvSpPr>
          <p:cNvPr id="10" name="TextBox 9">
            <a:extLst>
              <a:ext uri="{FF2B5EF4-FFF2-40B4-BE49-F238E27FC236}">
                <a16:creationId xmlns:a16="http://schemas.microsoft.com/office/drawing/2014/main" id="{872DB61C-AD95-A247-9A78-CC7DAEAE368C}"/>
              </a:ext>
            </a:extLst>
          </p:cNvPr>
          <p:cNvSpPr txBox="1"/>
          <p:nvPr/>
        </p:nvSpPr>
        <p:spPr>
          <a:xfrm>
            <a:off x="5113759" y="4849136"/>
            <a:ext cx="1053295" cy="461665"/>
          </a:xfrm>
          <a:prstGeom prst="rect">
            <a:avLst/>
          </a:prstGeom>
          <a:noFill/>
        </p:spPr>
        <p:txBody>
          <a:bodyPr wrap="square" rtlCol="0">
            <a:spAutoFit/>
          </a:bodyPr>
          <a:lstStyle/>
          <a:p>
            <a:r>
              <a:rPr lang="en-US" dirty="0">
                <a:solidFill>
                  <a:srgbClr val="00B050"/>
                </a:solidFill>
              </a:rPr>
              <a:t>(0,0)</a:t>
            </a:r>
          </a:p>
        </p:txBody>
      </p:sp>
      <p:sp>
        <p:nvSpPr>
          <p:cNvPr id="18" name="TextBox 17">
            <a:extLst>
              <a:ext uri="{FF2B5EF4-FFF2-40B4-BE49-F238E27FC236}">
                <a16:creationId xmlns:a16="http://schemas.microsoft.com/office/drawing/2014/main" id="{47A79687-FD5B-5E46-90B1-918FF6280A71}"/>
              </a:ext>
            </a:extLst>
          </p:cNvPr>
          <p:cNvSpPr txBox="1"/>
          <p:nvPr/>
        </p:nvSpPr>
        <p:spPr>
          <a:xfrm>
            <a:off x="1795950" y="4923006"/>
            <a:ext cx="1233382" cy="461665"/>
          </a:xfrm>
          <a:prstGeom prst="rect">
            <a:avLst/>
          </a:prstGeom>
          <a:noFill/>
        </p:spPr>
        <p:txBody>
          <a:bodyPr wrap="square" rtlCol="0">
            <a:spAutoFit/>
          </a:bodyPr>
          <a:lstStyle/>
          <a:p>
            <a:r>
              <a:rPr lang="en-US" dirty="0">
                <a:solidFill>
                  <a:srgbClr val="00B050"/>
                </a:solidFill>
              </a:rPr>
              <a:t>(-0.5,0)</a:t>
            </a:r>
          </a:p>
        </p:txBody>
      </p:sp>
      <p:sp>
        <p:nvSpPr>
          <p:cNvPr id="21" name="TextBox 20">
            <a:extLst>
              <a:ext uri="{FF2B5EF4-FFF2-40B4-BE49-F238E27FC236}">
                <a16:creationId xmlns:a16="http://schemas.microsoft.com/office/drawing/2014/main" id="{F6A93546-0D51-A540-878D-1865D19DDB2E}"/>
              </a:ext>
            </a:extLst>
          </p:cNvPr>
          <p:cNvSpPr txBox="1"/>
          <p:nvPr/>
        </p:nvSpPr>
        <p:spPr>
          <a:xfrm>
            <a:off x="8092576" y="4486052"/>
            <a:ext cx="1147510" cy="461665"/>
          </a:xfrm>
          <a:prstGeom prst="rect">
            <a:avLst/>
          </a:prstGeom>
          <a:noFill/>
        </p:spPr>
        <p:txBody>
          <a:bodyPr wrap="square" rtlCol="0">
            <a:spAutoFit/>
          </a:bodyPr>
          <a:lstStyle/>
          <a:p>
            <a:r>
              <a:rPr lang="en-US" dirty="0">
                <a:solidFill>
                  <a:srgbClr val="00B050"/>
                </a:solidFill>
              </a:rPr>
              <a:t>(0.5,0)</a:t>
            </a:r>
          </a:p>
        </p:txBody>
      </p:sp>
      <p:cxnSp>
        <p:nvCxnSpPr>
          <p:cNvPr id="25" name="Straight Arrow Connector 24">
            <a:extLst>
              <a:ext uri="{FF2B5EF4-FFF2-40B4-BE49-F238E27FC236}">
                <a16:creationId xmlns:a16="http://schemas.microsoft.com/office/drawing/2014/main" id="{AC7286A5-C57A-7945-AAFC-F434B39F4EBB}"/>
              </a:ext>
            </a:extLst>
          </p:cNvPr>
          <p:cNvCxnSpPr>
            <a:cxnSpLocks/>
            <a:stCxn id="18" idx="1"/>
          </p:cNvCxnSpPr>
          <p:nvPr/>
        </p:nvCxnSpPr>
        <p:spPr bwMode="auto">
          <a:xfrm flipH="1">
            <a:off x="1398244" y="5153839"/>
            <a:ext cx="397706" cy="100606"/>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827DAB44-85C1-8A4C-A1C3-4C4E9B61122D}"/>
              </a:ext>
            </a:extLst>
          </p:cNvPr>
          <p:cNvCxnSpPr>
            <a:cxnSpLocks/>
          </p:cNvCxnSpPr>
          <p:nvPr/>
        </p:nvCxnSpPr>
        <p:spPr bwMode="auto">
          <a:xfrm flipH="1">
            <a:off x="4651383" y="5086002"/>
            <a:ext cx="510244" cy="176892"/>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7CAE1035-38DD-E547-82C4-C08F638701AC}"/>
              </a:ext>
            </a:extLst>
          </p:cNvPr>
          <p:cNvCxnSpPr>
            <a:cxnSpLocks/>
          </p:cNvCxnSpPr>
          <p:nvPr/>
        </p:nvCxnSpPr>
        <p:spPr bwMode="auto">
          <a:xfrm flipH="1">
            <a:off x="7882360" y="4932497"/>
            <a:ext cx="423440" cy="378304"/>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4074661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neutrals use the equivalent resistance and equivalent GMR are used for the concentric neutrals. </a:t>
            </a:r>
          </a:p>
          <a:p>
            <a:pPr marL="0" indent="0">
              <a:spcBef>
                <a:spcPct val="0"/>
              </a:spcBef>
              <a:spcAft>
                <a:spcPts val="1200"/>
              </a:spcAft>
              <a:buClrTx/>
              <a:buNone/>
            </a:pPr>
            <a:r>
              <a:rPr lang="en-US" altLang="en-US" sz="2400" dirty="0">
                <a:solidFill>
                  <a:schemeClr val="tx1"/>
                </a:solidFill>
                <a:latin typeface="Arial" panose="020B0604020202020204" pitchFamily="34" charset="0"/>
              </a:rPr>
              <a:t>Modified Carson’s equations can then be used to solve for the impedance elements of the primitive impedance matrix.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2" name="Picture 21">
            <a:extLst>
              <a:ext uri="{FF2B5EF4-FFF2-40B4-BE49-F238E27FC236}">
                <a16:creationId xmlns:a16="http://schemas.microsoft.com/office/drawing/2014/main" id="{10D838F4-E641-9945-89D6-37682A321C02}"/>
              </a:ext>
            </a:extLst>
          </p:cNvPr>
          <p:cNvPicPr>
            <a:picLocks noChangeAspect="1"/>
          </p:cNvPicPr>
          <p:nvPr/>
        </p:nvPicPr>
        <p:blipFill>
          <a:blip r:embed="rId2"/>
          <a:stretch>
            <a:fillRect/>
          </a:stretch>
        </p:blipFill>
        <p:spPr>
          <a:xfrm>
            <a:off x="335793" y="3544714"/>
            <a:ext cx="8307388" cy="1724344"/>
          </a:xfrm>
          <a:prstGeom prst="rect">
            <a:avLst/>
          </a:prstGeom>
        </p:spPr>
      </p:pic>
    </p:spTree>
    <p:extLst>
      <p:ext uri="{BB962C8B-B14F-4D97-AF65-F5344CB8AC3E}">
        <p14:creationId xmlns:p14="http://schemas.microsoft.com/office/powerpoint/2010/main" val="2246866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Below is the output of a MATLAB Script which calculates the primitive impedance matrix.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47512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#2</a:t>
            </a:r>
          </a:p>
        </p:txBody>
      </p:sp>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Applying the Kron reduction yields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63857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The general form of a </a:t>
            </a:r>
            <a:r>
              <a:rPr lang="en-US" altLang="en-US" sz="2400" b="1" dirty="0">
                <a:solidFill>
                  <a:schemeClr val="tx1"/>
                </a:solidFill>
                <a:latin typeface="Arial" panose="020B0604020202020204" pitchFamily="34" charset="0"/>
              </a:rPr>
              <a:t>primitive impedance matrix </a:t>
            </a:r>
            <a:r>
              <a:rPr lang="en-US" altLang="en-US" sz="2400" dirty="0">
                <a:solidFill>
                  <a:schemeClr val="tx1"/>
                </a:solidFill>
                <a:latin typeface="Arial" panose="020B0604020202020204" pitchFamily="34" charset="0"/>
              </a:rPr>
              <a:t>with </a:t>
            </a:r>
            <a:r>
              <a:rPr lang="en-US" altLang="en-US" sz="2400" i="1" dirty="0">
                <a:solidFill>
                  <a:schemeClr val="tx1"/>
                </a:solidFill>
                <a:latin typeface="Arial" panose="020B0604020202020204" pitchFamily="34" charset="0"/>
              </a:rPr>
              <a:t>m </a:t>
            </a:r>
            <a:r>
              <a:rPr lang="en-US" altLang="en-US" sz="2400" dirty="0">
                <a:solidFill>
                  <a:schemeClr val="tx1"/>
                </a:solidFill>
                <a:latin typeface="Arial" panose="020B0604020202020204" pitchFamily="34" charset="0"/>
              </a:rPr>
              <a:t>neutrals is </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C4C707AD-D907-0B46-9292-CC7DA2C0949B}"/>
              </a:ext>
            </a:extLst>
          </p:cNvPr>
          <p:cNvPicPr>
            <a:picLocks noChangeAspect="1"/>
          </p:cNvPicPr>
          <p:nvPr/>
        </p:nvPicPr>
        <p:blipFill>
          <a:blip r:embed="rId2"/>
          <a:stretch>
            <a:fillRect/>
          </a:stretch>
        </p:blipFill>
        <p:spPr>
          <a:xfrm>
            <a:off x="71710" y="2712159"/>
            <a:ext cx="8736496" cy="2792076"/>
          </a:xfrm>
          <a:prstGeom prst="rect">
            <a:avLst/>
          </a:prstGeom>
        </p:spPr>
      </p:pic>
    </p:spTree>
    <p:extLst>
      <p:ext uri="{BB962C8B-B14F-4D97-AF65-F5344CB8AC3E}">
        <p14:creationId xmlns:p14="http://schemas.microsoft.com/office/powerpoint/2010/main" val="1425880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Tape-Shielded Cables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555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figure below shows a simple detail of a tape-shielded cable.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88F1D78-7F9B-DE40-B9E2-416B78AE35B4}"/>
              </a:ext>
            </a:extLst>
          </p:cNvPr>
          <p:cNvPicPr>
            <a:picLocks noChangeAspect="1"/>
          </p:cNvPicPr>
          <p:nvPr/>
        </p:nvPicPr>
        <p:blipFill>
          <a:blip r:embed="rId2"/>
          <a:stretch>
            <a:fillRect/>
          </a:stretch>
        </p:blipFill>
        <p:spPr>
          <a:xfrm>
            <a:off x="775504" y="2734246"/>
            <a:ext cx="7062084" cy="3716886"/>
          </a:xfrm>
          <a:prstGeom prst="rect">
            <a:avLst/>
          </a:prstGeom>
        </p:spPr>
      </p:pic>
    </p:spTree>
    <p:extLst>
      <p:ext uri="{BB962C8B-B14F-4D97-AF65-F5344CB8AC3E}">
        <p14:creationId xmlns:p14="http://schemas.microsoft.com/office/powerpoint/2010/main" val="279223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For the tape shielded cable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EA627ECB-055D-B74E-88A5-AADDD98160CE}"/>
              </a:ext>
            </a:extLst>
          </p:cNvPr>
          <p:cNvPicPr>
            <a:picLocks noChangeAspect="1"/>
          </p:cNvPicPr>
          <p:nvPr/>
        </p:nvPicPr>
        <p:blipFill>
          <a:blip r:embed="rId2"/>
          <a:stretch>
            <a:fillRect/>
          </a:stretch>
        </p:blipFill>
        <p:spPr>
          <a:xfrm>
            <a:off x="560388" y="2430564"/>
            <a:ext cx="7772400" cy="2667000"/>
          </a:xfrm>
          <a:prstGeom prst="rect">
            <a:avLst/>
          </a:prstGeom>
        </p:spPr>
      </p:pic>
    </p:spTree>
    <p:extLst>
      <p:ext uri="{BB962C8B-B14F-4D97-AF65-F5344CB8AC3E}">
        <p14:creationId xmlns:p14="http://schemas.microsoft.com/office/powerpoint/2010/main" val="1904970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resistance of the tape shield is given by:</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This resistance of the tape shield given assumes a resistivity (</a:t>
            </a:r>
            <a:r>
              <a:rPr lang="el-GR" altLang="en-US" sz="2400" dirty="0">
                <a:solidFill>
                  <a:schemeClr val="tx1"/>
                </a:solidFill>
                <a:latin typeface="Arial" panose="020B0604020202020204" pitchFamily="34" charset="0"/>
              </a:rPr>
              <a:t>ρ</a:t>
            </a:r>
            <a:r>
              <a:rPr lang="en-US" altLang="en-US" sz="2400" dirty="0">
                <a:solidFill>
                  <a:schemeClr val="tx1"/>
                </a:solidFill>
                <a:latin typeface="Arial" panose="020B0604020202020204" pitchFamily="34" charset="0"/>
              </a:rPr>
              <a:t>m</a:t>
            </a:r>
            <a:r>
              <a:rPr lang="en-US" altLang="en-US" sz="2400" baseline="-25000" dirty="0">
                <a:solidFill>
                  <a:schemeClr val="tx1"/>
                </a:solidFill>
                <a:latin typeface="Arial" panose="020B0604020202020204" pitchFamily="34" charset="0"/>
              </a:rPr>
              <a:t>20</a:t>
            </a:r>
            <a:r>
              <a:rPr lang="en-US" altLang="en-US" sz="2400" dirty="0">
                <a:solidFill>
                  <a:schemeClr val="tx1"/>
                </a:solidFill>
                <a:latin typeface="Arial" panose="020B0604020202020204" pitchFamily="34" charset="0"/>
              </a:rPr>
              <a:t>) of 1.7721 · 10</a:t>
            </a:r>
            <a:r>
              <a:rPr lang="en-US" altLang="en-US" sz="2400" baseline="30000" dirty="0">
                <a:solidFill>
                  <a:schemeClr val="tx1"/>
                </a:solidFill>
                <a:latin typeface="Arial" panose="020B0604020202020204" pitchFamily="34" charset="0"/>
              </a:rPr>
              <a:t>−8 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 and a temperature of 20°C. The outside diameter of the tape shield ds is given in inches, and the thickness of the tape shield T is in mils.</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BFBC0C11-2041-7440-9383-BEBBC7AA7471}"/>
              </a:ext>
            </a:extLst>
          </p:cNvPr>
          <p:cNvPicPr>
            <a:picLocks noChangeAspect="1"/>
          </p:cNvPicPr>
          <p:nvPr/>
        </p:nvPicPr>
        <p:blipFill>
          <a:blip r:embed="rId2"/>
          <a:stretch>
            <a:fillRect/>
          </a:stretch>
        </p:blipFill>
        <p:spPr>
          <a:xfrm>
            <a:off x="1619287" y="2252662"/>
            <a:ext cx="5740400" cy="1079500"/>
          </a:xfrm>
          <a:prstGeom prst="rect">
            <a:avLst/>
          </a:prstGeom>
        </p:spPr>
      </p:pic>
    </p:spTree>
    <p:extLst>
      <p:ext uri="{BB962C8B-B14F-4D97-AF65-F5344CB8AC3E}">
        <p14:creationId xmlns:p14="http://schemas.microsoft.com/office/powerpoint/2010/main" val="1570215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GMR of the tape shield is the radius of a circle passing through the middle of the shield and is given by:</a:t>
            </a: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B1FD905-0753-D141-811A-EE149AF2E6C0}"/>
              </a:ext>
            </a:extLst>
          </p:cNvPr>
          <p:cNvPicPr>
            <a:picLocks noChangeAspect="1"/>
          </p:cNvPicPr>
          <p:nvPr/>
        </p:nvPicPr>
        <p:blipFill>
          <a:blip r:embed="rId2"/>
          <a:stretch>
            <a:fillRect/>
          </a:stretch>
        </p:blipFill>
        <p:spPr>
          <a:xfrm>
            <a:off x="2311400" y="2334039"/>
            <a:ext cx="4521200" cy="1295400"/>
          </a:xfrm>
          <a:prstGeom prst="rect">
            <a:avLst/>
          </a:prstGeom>
        </p:spPr>
      </p:pic>
    </p:spTree>
    <p:extLst>
      <p:ext uri="{BB962C8B-B14F-4D97-AF65-F5344CB8AC3E}">
        <p14:creationId xmlns:p14="http://schemas.microsoft.com/office/powerpoint/2010/main" val="709646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Tape Shield to its Own Phase Conductor</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410E8C99-A741-5F43-AE56-9C5509EAB1EA}"/>
              </a:ext>
            </a:extLst>
          </p:cNvPr>
          <p:cNvPicPr>
            <a:picLocks noChangeAspect="1"/>
          </p:cNvPicPr>
          <p:nvPr/>
        </p:nvPicPr>
        <p:blipFill>
          <a:blip r:embed="rId2"/>
          <a:stretch>
            <a:fillRect/>
          </a:stretch>
        </p:blipFill>
        <p:spPr>
          <a:xfrm>
            <a:off x="107987" y="2164659"/>
            <a:ext cx="8763000" cy="889000"/>
          </a:xfrm>
          <a:prstGeom prst="rect">
            <a:avLst/>
          </a:prstGeom>
        </p:spPr>
      </p:pic>
      <p:sp>
        <p:nvSpPr>
          <p:cNvPr id="4" name="Rectangle 3">
            <a:extLst>
              <a:ext uri="{FF2B5EF4-FFF2-40B4-BE49-F238E27FC236}">
                <a16:creationId xmlns:a16="http://schemas.microsoft.com/office/drawing/2014/main" id="{5F99134C-65DA-2145-863E-13E3166B2BDC}"/>
              </a:ext>
            </a:extLst>
          </p:cNvPr>
          <p:cNvSpPr/>
          <p:nvPr/>
        </p:nvSpPr>
        <p:spPr>
          <a:xfrm>
            <a:off x="335794" y="3258848"/>
            <a:ext cx="6357181" cy="1200329"/>
          </a:xfrm>
          <a:prstGeom prst="rect">
            <a:avLst/>
          </a:prstGeom>
        </p:spPr>
        <p:txBody>
          <a:bodyPr wrap="square">
            <a:spAutoFit/>
          </a:bodyPr>
          <a:lstStyle/>
          <a:p>
            <a:pPr algn="just"/>
            <a:r>
              <a:rPr lang="en-US" dirty="0"/>
              <a:t>Tape Shield to an Adjacent Tape Shield</a:t>
            </a:r>
          </a:p>
          <a:p>
            <a:pPr algn="ctr"/>
            <a:br>
              <a:rPr lang="en-US" dirty="0">
                <a:solidFill>
                  <a:srgbClr val="1B1B26"/>
                </a:solidFill>
                <a:latin typeface="-apple-system"/>
              </a:rPr>
            </a:br>
            <a:endParaRPr lang="en-US" dirty="0">
              <a:effectLst/>
            </a:endParaRPr>
          </a:p>
        </p:txBody>
      </p:sp>
      <p:pic>
        <p:nvPicPr>
          <p:cNvPr id="5" name="Picture 4">
            <a:extLst>
              <a:ext uri="{FF2B5EF4-FFF2-40B4-BE49-F238E27FC236}">
                <a16:creationId xmlns:a16="http://schemas.microsoft.com/office/drawing/2014/main" id="{78F9AEAC-0FC1-A742-9373-3022B348A309}"/>
              </a:ext>
            </a:extLst>
          </p:cNvPr>
          <p:cNvPicPr>
            <a:picLocks noChangeAspect="1"/>
          </p:cNvPicPr>
          <p:nvPr/>
        </p:nvPicPr>
        <p:blipFill>
          <a:blip r:embed="rId3"/>
          <a:stretch>
            <a:fillRect/>
          </a:stretch>
        </p:blipFill>
        <p:spPr>
          <a:xfrm>
            <a:off x="335794" y="3903922"/>
            <a:ext cx="8808206" cy="846051"/>
          </a:xfrm>
          <a:prstGeom prst="rect">
            <a:avLst/>
          </a:prstGeom>
        </p:spPr>
      </p:pic>
      <p:pic>
        <p:nvPicPr>
          <p:cNvPr id="7" name="Picture 6">
            <a:extLst>
              <a:ext uri="{FF2B5EF4-FFF2-40B4-BE49-F238E27FC236}">
                <a16:creationId xmlns:a16="http://schemas.microsoft.com/office/drawing/2014/main" id="{374F4D16-DF76-5C4A-93CB-2FAE5E35D0DD}"/>
              </a:ext>
            </a:extLst>
          </p:cNvPr>
          <p:cNvPicPr>
            <a:picLocks noChangeAspect="1"/>
          </p:cNvPicPr>
          <p:nvPr/>
        </p:nvPicPr>
        <p:blipFill>
          <a:blip r:embed="rId4"/>
          <a:stretch>
            <a:fillRect/>
          </a:stretch>
        </p:blipFill>
        <p:spPr>
          <a:xfrm>
            <a:off x="3187700" y="5538983"/>
            <a:ext cx="2768600" cy="749300"/>
          </a:xfrm>
          <a:prstGeom prst="rect">
            <a:avLst/>
          </a:prstGeom>
        </p:spPr>
      </p:pic>
      <p:sp>
        <p:nvSpPr>
          <p:cNvPr id="8" name="Rectangle 7">
            <a:extLst>
              <a:ext uri="{FF2B5EF4-FFF2-40B4-BE49-F238E27FC236}">
                <a16:creationId xmlns:a16="http://schemas.microsoft.com/office/drawing/2014/main" id="{36B35A7C-82C2-BF4E-8719-1D4134CF8125}"/>
              </a:ext>
            </a:extLst>
          </p:cNvPr>
          <p:cNvSpPr/>
          <p:nvPr/>
        </p:nvSpPr>
        <p:spPr>
          <a:xfrm>
            <a:off x="196266" y="5000071"/>
            <a:ext cx="8237399" cy="1200329"/>
          </a:xfrm>
          <a:prstGeom prst="rect">
            <a:avLst/>
          </a:prstGeom>
        </p:spPr>
        <p:txBody>
          <a:bodyPr wrap="square">
            <a:spAutoFit/>
          </a:bodyPr>
          <a:lstStyle/>
          <a:p>
            <a:pPr algn="just"/>
            <a:r>
              <a:rPr lang="en-US" dirty="0"/>
              <a:t>Tape Shield to an Adjacent Phase or Neutral Conductor</a:t>
            </a:r>
          </a:p>
          <a:p>
            <a:pPr algn="ctr"/>
            <a:br>
              <a:rPr lang="en-US" dirty="0">
                <a:solidFill>
                  <a:srgbClr val="1B1B26"/>
                </a:solidFill>
                <a:latin typeface="-apple-system"/>
              </a:rPr>
            </a:br>
            <a:endParaRPr lang="en-US" dirty="0">
              <a:effectLst/>
            </a:endParaRPr>
          </a:p>
        </p:txBody>
      </p:sp>
      <p:sp>
        <p:nvSpPr>
          <p:cNvPr id="10" name="Rectangle 9">
            <a:extLst>
              <a:ext uri="{FF2B5EF4-FFF2-40B4-BE49-F238E27FC236}">
                <a16:creationId xmlns:a16="http://schemas.microsoft.com/office/drawing/2014/main" id="{7013DB17-3A8B-8D4B-BA37-9FECBDEF9114}"/>
              </a:ext>
            </a:extLst>
          </p:cNvPr>
          <p:cNvSpPr/>
          <p:nvPr/>
        </p:nvSpPr>
        <p:spPr>
          <a:xfrm>
            <a:off x="107987" y="6288283"/>
            <a:ext cx="8947734" cy="461665"/>
          </a:xfrm>
          <a:prstGeom prst="rect">
            <a:avLst/>
          </a:prstGeom>
        </p:spPr>
        <p:txBody>
          <a:bodyPr wrap="square">
            <a:spAutoFit/>
          </a:bodyPr>
          <a:lstStyle/>
          <a:p>
            <a:pPr algn="just"/>
            <a:r>
              <a:rPr lang="en-US" dirty="0">
                <a:solidFill>
                  <a:srgbClr val="1B1B26"/>
                </a:solidFill>
                <a:latin typeface="-apple-system"/>
              </a:rPr>
              <a:t>where </a:t>
            </a:r>
            <a:r>
              <a:rPr lang="en-US" i="1" dirty="0" err="1">
                <a:solidFill>
                  <a:srgbClr val="1B1B26"/>
                </a:solidFill>
                <a:latin typeface="-apple-system"/>
              </a:rPr>
              <a:t>D</a:t>
            </a:r>
            <a:r>
              <a:rPr lang="en-US" i="1" baseline="-25000" dirty="0" err="1">
                <a:solidFill>
                  <a:srgbClr val="1B1B26"/>
                </a:solidFill>
                <a:latin typeface="-apple-system"/>
              </a:rPr>
              <a:t>nm</a:t>
            </a:r>
            <a:r>
              <a:rPr lang="en-US" dirty="0">
                <a:solidFill>
                  <a:srgbClr val="1B1B26"/>
                </a:solidFill>
                <a:latin typeface="-apple-system"/>
              </a:rPr>
              <a:t> = center-to-center distance between phase conductors.</a:t>
            </a:r>
          </a:p>
        </p:txBody>
      </p:sp>
    </p:spTree>
    <p:extLst>
      <p:ext uri="{BB962C8B-B14F-4D97-AF65-F5344CB8AC3E}">
        <p14:creationId xmlns:p14="http://schemas.microsoft.com/office/powerpoint/2010/main" val="13688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200" b="1" dirty="0">
                <a:solidFill>
                  <a:schemeClr val="tx1"/>
                </a:solidFill>
                <a:latin typeface="Arial" panose="020B0604020202020204" pitchFamily="34" charset="0"/>
              </a:rPr>
              <a:t>Example: </a:t>
            </a:r>
            <a:r>
              <a:rPr lang="en-US" altLang="en-US" sz="2200" dirty="0">
                <a:solidFill>
                  <a:schemeClr val="tx1"/>
                </a:solidFill>
                <a:latin typeface="Arial" panose="020B0604020202020204" pitchFamily="34" charset="0"/>
              </a:rPr>
              <a:t>A single-phase circuit consists of a 1/0 AA, 220 mil insulation tape-shielded cable and a 1/0 CU neutral conductor. The single-phase line is connected to phase b. Determine the phase impedance matrix.</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BF3CA45-2E2B-BF40-95D9-C6DB2DFB5798}"/>
              </a:ext>
            </a:extLst>
          </p:cNvPr>
          <p:cNvPicPr>
            <a:picLocks noChangeAspect="1"/>
          </p:cNvPicPr>
          <p:nvPr/>
        </p:nvPicPr>
        <p:blipFill>
          <a:blip r:embed="rId2"/>
          <a:stretch>
            <a:fillRect/>
          </a:stretch>
        </p:blipFill>
        <p:spPr>
          <a:xfrm>
            <a:off x="1789043" y="3027644"/>
            <a:ext cx="4759463" cy="3601756"/>
          </a:xfrm>
          <a:prstGeom prst="rect">
            <a:avLst/>
          </a:prstGeom>
        </p:spPr>
      </p:pic>
    </p:spTree>
    <p:extLst>
      <p:ext uri="{BB962C8B-B14F-4D97-AF65-F5344CB8AC3E}">
        <p14:creationId xmlns:p14="http://schemas.microsoft.com/office/powerpoint/2010/main" val="59166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26CE78F-F740-8F43-896C-1F144F02F280}"/>
              </a:ext>
            </a:extLst>
          </p:cNvPr>
          <p:cNvPicPr>
            <a:picLocks noChangeAspect="1"/>
          </p:cNvPicPr>
          <p:nvPr/>
        </p:nvPicPr>
        <p:blipFill>
          <a:blip r:embed="rId2"/>
          <a:stretch>
            <a:fillRect/>
          </a:stretch>
        </p:blipFill>
        <p:spPr>
          <a:xfrm>
            <a:off x="407505" y="1578282"/>
            <a:ext cx="7988924" cy="4587260"/>
          </a:xfrm>
          <a:prstGeom prst="rect">
            <a:avLst/>
          </a:prstGeom>
        </p:spPr>
      </p:pic>
      <p:sp>
        <p:nvSpPr>
          <p:cNvPr id="9" name="Rectangle 8">
            <a:extLst>
              <a:ext uri="{FF2B5EF4-FFF2-40B4-BE49-F238E27FC236}">
                <a16:creationId xmlns:a16="http://schemas.microsoft.com/office/drawing/2014/main" id="{8F6D2E79-DB80-CE4D-9D24-231CD4B5941C}"/>
              </a:ext>
            </a:extLst>
          </p:cNvPr>
          <p:cNvSpPr/>
          <p:nvPr/>
        </p:nvSpPr>
        <p:spPr bwMode="auto">
          <a:xfrm>
            <a:off x="320200" y="3429000"/>
            <a:ext cx="8076229" cy="32119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112375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66368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02067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9A47678-BD31-0C46-AC3A-BB0026386693}"/>
              </a:ext>
            </a:extLst>
          </p:cNvPr>
          <p:cNvPicPr>
            <a:picLocks noChangeAspect="1"/>
          </p:cNvPicPr>
          <p:nvPr/>
        </p:nvPicPr>
        <p:blipFill>
          <a:blip r:embed="rId2"/>
          <a:stretch>
            <a:fillRect/>
          </a:stretch>
        </p:blipFill>
        <p:spPr>
          <a:xfrm>
            <a:off x="865529" y="2354262"/>
            <a:ext cx="7112000" cy="3035300"/>
          </a:xfrm>
          <a:prstGeom prst="rect">
            <a:avLst/>
          </a:prstGeom>
        </p:spPr>
      </p:pic>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phase conductor</a:t>
            </a:r>
            <a:endParaRPr lang="en-US" b="1" dirty="0"/>
          </a:p>
        </p:txBody>
      </p:sp>
    </p:spTree>
    <p:extLst>
      <p:ext uri="{BB962C8B-B14F-4D97-AF65-F5344CB8AC3E}">
        <p14:creationId xmlns:p14="http://schemas.microsoft.com/office/powerpoint/2010/main" val="1370096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An overhead four-wire grounded wye distribution line segment will result in a 4 × 4 matrix</a:t>
            </a: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9F548D6-F2AB-D344-9126-74FFEE585A94}"/>
              </a:ext>
            </a:extLst>
          </p:cNvPr>
          <p:cNvPicPr>
            <a:picLocks noChangeAspect="1"/>
          </p:cNvPicPr>
          <p:nvPr/>
        </p:nvPicPr>
        <p:blipFill>
          <a:blip r:embed="rId2"/>
          <a:stretch>
            <a:fillRect/>
          </a:stretch>
        </p:blipFill>
        <p:spPr>
          <a:xfrm>
            <a:off x="5190802" y="3136969"/>
            <a:ext cx="3604042" cy="2282560"/>
          </a:xfrm>
          <a:prstGeom prst="rect">
            <a:avLst/>
          </a:prstGeom>
        </p:spPr>
      </p:pic>
      <p:pic>
        <p:nvPicPr>
          <p:cNvPr id="8" name="Picture 7">
            <a:extLst>
              <a:ext uri="{FF2B5EF4-FFF2-40B4-BE49-F238E27FC236}">
                <a16:creationId xmlns:a16="http://schemas.microsoft.com/office/drawing/2014/main" id="{E049FE74-DC48-9E44-86B9-6731D699DEDF}"/>
              </a:ext>
            </a:extLst>
          </p:cNvPr>
          <p:cNvPicPr>
            <a:picLocks noChangeAspect="1"/>
          </p:cNvPicPr>
          <p:nvPr/>
        </p:nvPicPr>
        <p:blipFill>
          <a:blip r:embed="rId3"/>
          <a:stretch>
            <a:fillRect/>
          </a:stretch>
        </p:blipFill>
        <p:spPr>
          <a:xfrm>
            <a:off x="349156" y="2506870"/>
            <a:ext cx="3828407" cy="3893930"/>
          </a:xfrm>
          <a:prstGeom prst="rect">
            <a:avLst/>
          </a:prstGeom>
        </p:spPr>
      </p:pic>
      <p:cxnSp>
        <p:nvCxnSpPr>
          <p:cNvPr id="4" name="Straight Arrow Connector 3">
            <a:extLst>
              <a:ext uri="{FF2B5EF4-FFF2-40B4-BE49-F238E27FC236}">
                <a16:creationId xmlns:a16="http://schemas.microsoft.com/office/drawing/2014/main" id="{F3AE5545-6A3C-A047-87B7-E85BC4CC9D82}"/>
              </a:ext>
            </a:extLst>
          </p:cNvPr>
          <p:cNvCxnSpPr>
            <a:cxnSpLocks/>
          </p:cNvCxnSpPr>
          <p:nvPr/>
        </p:nvCxnSpPr>
        <p:spPr bwMode="auto">
          <a:xfrm>
            <a:off x="4273826" y="4278249"/>
            <a:ext cx="765313"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508495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39746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868203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neutral</a:t>
            </a:r>
            <a:endParaRPr lang="en-US" b="1" dirty="0"/>
          </a:p>
        </p:txBody>
      </p:sp>
      <p:pic>
        <p:nvPicPr>
          <p:cNvPr id="3" name="Picture 2">
            <a:extLst>
              <a:ext uri="{FF2B5EF4-FFF2-40B4-BE49-F238E27FC236}">
                <a16:creationId xmlns:a16="http://schemas.microsoft.com/office/drawing/2014/main" id="{0F5961AF-F6B8-3040-9986-81BDBEB98149}"/>
              </a:ext>
            </a:extLst>
          </p:cNvPr>
          <p:cNvPicPr>
            <a:picLocks noChangeAspect="1"/>
          </p:cNvPicPr>
          <p:nvPr/>
        </p:nvPicPr>
        <p:blipFill>
          <a:blip r:embed="rId2"/>
          <a:stretch>
            <a:fillRect/>
          </a:stretch>
        </p:blipFill>
        <p:spPr>
          <a:xfrm>
            <a:off x="1674310" y="2087101"/>
            <a:ext cx="5207000" cy="1028700"/>
          </a:xfrm>
          <a:prstGeom prst="rect">
            <a:avLst/>
          </a:prstGeom>
        </p:spPr>
      </p:pic>
      <p:pic>
        <p:nvPicPr>
          <p:cNvPr id="9" name="Picture 8">
            <a:extLst>
              <a:ext uri="{FF2B5EF4-FFF2-40B4-BE49-F238E27FC236}">
                <a16:creationId xmlns:a16="http://schemas.microsoft.com/office/drawing/2014/main" id="{E25B86A3-0D61-C04D-87B6-6AA643784A2D}"/>
              </a:ext>
            </a:extLst>
          </p:cNvPr>
          <p:cNvPicPr>
            <a:picLocks noChangeAspect="1"/>
          </p:cNvPicPr>
          <p:nvPr/>
        </p:nvPicPr>
        <p:blipFill>
          <a:blip r:embed="rId3"/>
          <a:stretch>
            <a:fillRect/>
          </a:stretch>
        </p:blipFill>
        <p:spPr>
          <a:xfrm>
            <a:off x="3200172" y="4156376"/>
            <a:ext cx="3391692" cy="2566686"/>
          </a:xfrm>
          <a:prstGeom prst="rect">
            <a:avLst/>
          </a:prstGeom>
        </p:spPr>
      </p:pic>
      <p:pic>
        <p:nvPicPr>
          <p:cNvPr id="4" name="Picture 3">
            <a:extLst>
              <a:ext uri="{FF2B5EF4-FFF2-40B4-BE49-F238E27FC236}">
                <a16:creationId xmlns:a16="http://schemas.microsoft.com/office/drawing/2014/main" id="{AF537D4B-EED3-B948-A36C-9CEE9A81393E}"/>
              </a:ext>
            </a:extLst>
          </p:cNvPr>
          <p:cNvPicPr>
            <a:picLocks noChangeAspect="1"/>
          </p:cNvPicPr>
          <p:nvPr/>
        </p:nvPicPr>
        <p:blipFill>
          <a:blip r:embed="rId4"/>
          <a:stretch>
            <a:fillRect/>
          </a:stretch>
        </p:blipFill>
        <p:spPr>
          <a:xfrm>
            <a:off x="1808384" y="3003633"/>
            <a:ext cx="6731000" cy="558800"/>
          </a:xfrm>
          <a:prstGeom prst="rect">
            <a:avLst/>
          </a:prstGeom>
        </p:spPr>
      </p:pic>
      <p:cxnSp>
        <p:nvCxnSpPr>
          <p:cNvPr id="6" name="Straight Arrow Connector 5">
            <a:extLst>
              <a:ext uri="{FF2B5EF4-FFF2-40B4-BE49-F238E27FC236}">
                <a16:creationId xmlns:a16="http://schemas.microsoft.com/office/drawing/2014/main" id="{2B51CAC2-B6E1-E94B-9603-A662A21AC32B}"/>
              </a:ext>
            </a:extLst>
          </p:cNvPr>
          <p:cNvCxnSpPr/>
          <p:nvPr/>
        </p:nvCxnSpPr>
        <p:spPr bwMode="auto">
          <a:xfrm>
            <a:off x="4277810" y="3622722"/>
            <a:ext cx="791901" cy="533654"/>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94393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The basic calculations are:</a:t>
            </a:r>
            <a:endParaRPr lang="en-US" b="1" dirty="0"/>
          </a:p>
        </p:txBody>
      </p:sp>
      <p:sp>
        <p:nvSpPr>
          <p:cNvPr id="2" name="Rectangle 1">
            <a:extLst>
              <a:ext uri="{FF2B5EF4-FFF2-40B4-BE49-F238E27FC236}">
                <a16:creationId xmlns:a16="http://schemas.microsoft.com/office/drawing/2014/main" id="{F21176CF-40FE-564E-A2B2-39DB4C66D378}"/>
              </a:ext>
            </a:extLst>
          </p:cNvPr>
          <p:cNvSpPr/>
          <p:nvPr/>
        </p:nvSpPr>
        <p:spPr>
          <a:xfrm>
            <a:off x="665207" y="2105024"/>
            <a:ext cx="3750963" cy="461665"/>
          </a:xfrm>
          <a:prstGeom prst="rect">
            <a:avLst/>
          </a:prstGeom>
        </p:spPr>
        <p:txBody>
          <a:bodyPr wrap="none">
            <a:spAutoFit/>
          </a:bodyPr>
          <a:lstStyle/>
          <a:p>
            <a:r>
              <a:rPr lang="en-US" dirty="0">
                <a:solidFill>
                  <a:srgbClr val="1B1B26"/>
                </a:solidFill>
                <a:latin typeface="-apple-system"/>
              </a:rPr>
              <a:t>Resistance of the tape shield</a:t>
            </a:r>
            <a:endParaRPr lang="en-US" dirty="0"/>
          </a:p>
        </p:txBody>
      </p:sp>
      <p:pic>
        <p:nvPicPr>
          <p:cNvPr id="5" name="Picture 4">
            <a:extLst>
              <a:ext uri="{FF2B5EF4-FFF2-40B4-BE49-F238E27FC236}">
                <a16:creationId xmlns:a16="http://schemas.microsoft.com/office/drawing/2014/main" id="{A0C38FA1-33F3-DC49-9512-733BF0FA1BAA}"/>
              </a:ext>
            </a:extLst>
          </p:cNvPr>
          <p:cNvPicPr>
            <a:picLocks noChangeAspect="1"/>
          </p:cNvPicPr>
          <p:nvPr/>
        </p:nvPicPr>
        <p:blipFill>
          <a:blip r:embed="rId2"/>
          <a:stretch>
            <a:fillRect/>
          </a:stretch>
        </p:blipFill>
        <p:spPr>
          <a:xfrm>
            <a:off x="1179894" y="2695734"/>
            <a:ext cx="6784211" cy="860107"/>
          </a:xfrm>
          <a:prstGeom prst="rect">
            <a:avLst/>
          </a:prstGeom>
        </p:spPr>
      </p:pic>
      <p:sp>
        <p:nvSpPr>
          <p:cNvPr id="13" name="Rectangle 12">
            <a:extLst>
              <a:ext uri="{FF2B5EF4-FFF2-40B4-BE49-F238E27FC236}">
                <a16:creationId xmlns:a16="http://schemas.microsoft.com/office/drawing/2014/main" id="{6457AE11-129A-FC4B-9C02-172375B78614}"/>
              </a:ext>
            </a:extLst>
          </p:cNvPr>
          <p:cNvSpPr/>
          <p:nvPr/>
        </p:nvSpPr>
        <p:spPr>
          <a:xfrm>
            <a:off x="624711" y="4202534"/>
            <a:ext cx="3059877" cy="461665"/>
          </a:xfrm>
          <a:prstGeom prst="rect">
            <a:avLst/>
          </a:prstGeom>
        </p:spPr>
        <p:txBody>
          <a:bodyPr wrap="none">
            <a:spAutoFit/>
          </a:bodyPr>
          <a:lstStyle/>
          <a:p>
            <a:r>
              <a:rPr lang="en-US" dirty="0">
                <a:solidFill>
                  <a:srgbClr val="1B1B26"/>
                </a:solidFill>
                <a:latin typeface="-apple-system"/>
              </a:rPr>
              <a:t>GMR of the tape shield</a:t>
            </a:r>
            <a:endParaRPr lang="en-US" dirty="0"/>
          </a:p>
        </p:txBody>
      </p:sp>
      <p:pic>
        <p:nvPicPr>
          <p:cNvPr id="8" name="Picture 7">
            <a:extLst>
              <a:ext uri="{FF2B5EF4-FFF2-40B4-BE49-F238E27FC236}">
                <a16:creationId xmlns:a16="http://schemas.microsoft.com/office/drawing/2014/main" id="{2F9360C8-F88B-6D42-989E-F6A46A54B268}"/>
              </a:ext>
            </a:extLst>
          </p:cNvPr>
          <p:cNvPicPr>
            <a:picLocks noChangeAspect="1"/>
          </p:cNvPicPr>
          <p:nvPr/>
        </p:nvPicPr>
        <p:blipFill>
          <a:blip r:embed="rId3"/>
          <a:stretch>
            <a:fillRect/>
          </a:stretch>
        </p:blipFill>
        <p:spPr>
          <a:xfrm>
            <a:off x="1542205" y="4943457"/>
            <a:ext cx="6059587" cy="1035744"/>
          </a:xfrm>
          <a:prstGeom prst="rect">
            <a:avLst/>
          </a:prstGeom>
        </p:spPr>
      </p:pic>
    </p:spTree>
    <p:extLst>
      <p:ext uri="{BB962C8B-B14F-4D97-AF65-F5344CB8AC3E}">
        <p14:creationId xmlns:p14="http://schemas.microsoft.com/office/powerpoint/2010/main" val="169637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179388" y="1397675"/>
            <a:ext cx="5729454" cy="2031325"/>
          </a:xfrm>
          <a:prstGeom prst="rect">
            <a:avLst/>
          </a:prstGeom>
        </p:spPr>
        <p:txBody>
          <a:bodyPr wrap="none">
            <a:spAutoFit/>
          </a:bodyPr>
          <a:lstStyle/>
          <a:p>
            <a:pPr>
              <a:spcBef>
                <a:spcPts val="600"/>
              </a:spcBef>
              <a:spcAft>
                <a:spcPts val="600"/>
              </a:spcAft>
            </a:pPr>
            <a:r>
              <a:rPr lang="en-US" dirty="0"/>
              <a:t>The conductors are numbered such that:</a:t>
            </a:r>
          </a:p>
          <a:p>
            <a:pPr>
              <a:spcBef>
                <a:spcPts val="600"/>
              </a:spcBef>
              <a:spcAft>
                <a:spcPts val="600"/>
              </a:spcAft>
            </a:pPr>
            <a:r>
              <a:rPr lang="en-US" dirty="0"/>
              <a:t>#1 = 1/0 AA conductor</a:t>
            </a:r>
          </a:p>
          <a:p>
            <a:pPr>
              <a:spcBef>
                <a:spcPts val="600"/>
              </a:spcBef>
              <a:spcAft>
                <a:spcPts val="600"/>
              </a:spcAft>
            </a:pPr>
            <a:r>
              <a:rPr lang="en-US" dirty="0"/>
              <a:t>#2 = tape shield</a:t>
            </a:r>
          </a:p>
          <a:p>
            <a:pPr>
              <a:spcBef>
                <a:spcPts val="600"/>
              </a:spcBef>
              <a:spcAft>
                <a:spcPts val="600"/>
              </a:spcAft>
            </a:pPr>
            <a:r>
              <a:rPr lang="en-US" dirty="0"/>
              <a:t>#3 = 1/0 copper ground</a:t>
            </a:r>
          </a:p>
        </p:txBody>
      </p:sp>
      <p:pic>
        <p:nvPicPr>
          <p:cNvPr id="3" name="Picture 2">
            <a:extLst>
              <a:ext uri="{FF2B5EF4-FFF2-40B4-BE49-F238E27FC236}">
                <a16:creationId xmlns:a16="http://schemas.microsoft.com/office/drawing/2014/main" id="{EB94DB1A-0355-0040-98CE-58B1F3DD8B96}"/>
              </a:ext>
            </a:extLst>
          </p:cNvPr>
          <p:cNvPicPr>
            <a:picLocks noChangeAspect="1"/>
          </p:cNvPicPr>
          <p:nvPr/>
        </p:nvPicPr>
        <p:blipFill>
          <a:blip r:embed="rId2"/>
          <a:stretch>
            <a:fillRect/>
          </a:stretch>
        </p:blipFill>
        <p:spPr>
          <a:xfrm>
            <a:off x="2216150" y="4139525"/>
            <a:ext cx="4711700" cy="1320800"/>
          </a:xfrm>
          <a:prstGeom prst="rect">
            <a:avLst/>
          </a:prstGeom>
        </p:spPr>
      </p:pic>
    </p:spTree>
    <p:extLst>
      <p:ext uri="{BB962C8B-B14F-4D97-AF65-F5344CB8AC3E}">
        <p14:creationId xmlns:p14="http://schemas.microsoft.com/office/powerpoint/2010/main" val="21339021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92597" y="1493192"/>
            <a:ext cx="5690212" cy="461665"/>
          </a:xfrm>
          <a:prstGeom prst="rect">
            <a:avLst/>
          </a:prstGeom>
        </p:spPr>
        <p:txBody>
          <a:bodyPr wrap="none">
            <a:spAutoFit/>
          </a:bodyPr>
          <a:lstStyle/>
          <a:p>
            <a:pPr>
              <a:spcBef>
                <a:spcPts val="600"/>
              </a:spcBef>
              <a:spcAft>
                <a:spcPts val="600"/>
              </a:spcAft>
            </a:pPr>
            <a:r>
              <a:rPr lang="en-US" dirty="0"/>
              <a:t>Then just use Carson’s equations to get </a:t>
            </a:r>
          </a:p>
        </p:txBody>
      </p:sp>
      <p:pic>
        <p:nvPicPr>
          <p:cNvPr id="4" name="Picture 3">
            <a:extLst>
              <a:ext uri="{FF2B5EF4-FFF2-40B4-BE49-F238E27FC236}">
                <a16:creationId xmlns:a16="http://schemas.microsoft.com/office/drawing/2014/main" id="{B48C0F94-92CA-A948-8DE4-BAAC0A749CA3}"/>
              </a:ext>
            </a:extLst>
          </p:cNvPr>
          <p:cNvPicPr>
            <a:picLocks noChangeAspect="1"/>
          </p:cNvPicPr>
          <p:nvPr/>
        </p:nvPicPr>
        <p:blipFill>
          <a:blip r:embed="rId2"/>
          <a:stretch>
            <a:fillRect/>
          </a:stretch>
        </p:blipFill>
        <p:spPr>
          <a:xfrm>
            <a:off x="393539" y="2105024"/>
            <a:ext cx="8356922" cy="1344792"/>
          </a:xfrm>
          <a:prstGeom prst="rect">
            <a:avLst/>
          </a:prstGeom>
        </p:spPr>
      </p:pic>
      <p:sp>
        <p:nvSpPr>
          <p:cNvPr id="3" name="Rectangle 2">
            <a:extLst>
              <a:ext uri="{FF2B5EF4-FFF2-40B4-BE49-F238E27FC236}">
                <a16:creationId xmlns:a16="http://schemas.microsoft.com/office/drawing/2014/main" id="{56E5B4C6-AD2A-AB49-B324-C8C852EC162E}"/>
              </a:ext>
            </a:extLst>
          </p:cNvPr>
          <p:cNvSpPr/>
          <p:nvPr/>
        </p:nvSpPr>
        <p:spPr>
          <a:xfrm>
            <a:off x="179388" y="3605713"/>
            <a:ext cx="1929356" cy="1569660"/>
          </a:xfrm>
          <a:prstGeom prst="rect">
            <a:avLst/>
          </a:prstGeom>
        </p:spPr>
        <p:txBody>
          <a:bodyPr wrap="square">
            <a:spAutoFit/>
          </a:bodyPr>
          <a:lstStyle/>
          <a:p>
            <a:pPr algn="just"/>
            <a:r>
              <a:rPr lang="en-US" dirty="0"/>
              <a:t>Partitioned as</a:t>
            </a:r>
          </a:p>
          <a:p>
            <a:pPr algn="ctr"/>
            <a:br>
              <a:rPr lang="en-US" dirty="0">
                <a:solidFill>
                  <a:srgbClr val="1B1B26"/>
                </a:solidFill>
                <a:latin typeface="-apple-system"/>
              </a:rPr>
            </a:br>
            <a:endParaRPr lang="en-US" dirty="0">
              <a:effectLst/>
            </a:endParaRPr>
          </a:p>
        </p:txBody>
      </p:sp>
      <p:pic>
        <p:nvPicPr>
          <p:cNvPr id="6" name="Picture 5">
            <a:extLst>
              <a:ext uri="{FF2B5EF4-FFF2-40B4-BE49-F238E27FC236}">
                <a16:creationId xmlns:a16="http://schemas.microsoft.com/office/drawing/2014/main" id="{42119F09-FE29-EE41-B788-8C89B0AFA87C}"/>
              </a:ext>
            </a:extLst>
          </p:cNvPr>
          <p:cNvPicPr>
            <a:picLocks noChangeAspect="1"/>
          </p:cNvPicPr>
          <p:nvPr/>
        </p:nvPicPr>
        <p:blipFill>
          <a:blip r:embed="rId3"/>
          <a:stretch>
            <a:fillRect/>
          </a:stretch>
        </p:blipFill>
        <p:spPr>
          <a:xfrm>
            <a:off x="2108743" y="4043554"/>
            <a:ext cx="7035257" cy="2766441"/>
          </a:xfrm>
          <a:prstGeom prst="rect">
            <a:avLst/>
          </a:prstGeom>
        </p:spPr>
      </p:pic>
    </p:spTree>
    <p:extLst>
      <p:ext uri="{BB962C8B-B14F-4D97-AF65-F5344CB8AC3E}">
        <p14:creationId xmlns:p14="http://schemas.microsoft.com/office/powerpoint/2010/main" val="1924984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641461"/>
            <a:ext cx="4977645" cy="461665"/>
          </a:xfrm>
          <a:prstGeom prst="rect">
            <a:avLst/>
          </a:prstGeom>
        </p:spPr>
        <p:txBody>
          <a:bodyPr wrap="none">
            <a:spAutoFit/>
          </a:bodyPr>
          <a:lstStyle/>
          <a:p>
            <a:pPr>
              <a:spcBef>
                <a:spcPts val="600"/>
              </a:spcBef>
              <a:spcAft>
                <a:spcPts val="600"/>
              </a:spcAft>
            </a:pPr>
            <a:r>
              <a:rPr lang="en-US" dirty="0"/>
              <a:t>And performing the </a:t>
            </a:r>
            <a:r>
              <a:rPr lang="en-US" dirty="0" err="1"/>
              <a:t>Kron</a:t>
            </a:r>
            <a:r>
              <a:rPr lang="en-US" dirty="0"/>
              <a:t> reduction </a:t>
            </a:r>
          </a:p>
        </p:txBody>
      </p:sp>
      <p:pic>
        <p:nvPicPr>
          <p:cNvPr id="5" name="Picture 4">
            <a:extLst>
              <a:ext uri="{FF2B5EF4-FFF2-40B4-BE49-F238E27FC236}">
                <a16:creationId xmlns:a16="http://schemas.microsoft.com/office/drawing/2014/main" id="{ACC37A67-BAE3-AD46-8BA4-1CF3BC34C916}"/>
              </a:ext>
            </a:extLst>
          </p:cNvPr>
          <p:cNvPicPr>
            <a:picLocks noChangeAspect="1"/>
          </p:cNvPicPr>
          <p:nvPr/>
        </p:nvPicPr>
        <p:blipFill>
          <a:blip r:embed="rId2"/>
          <a:stretch>
            <a:fillRect/>
          </a:stretch>
        </p:blipFill>
        <p:spPr>
          <a:xfrm>
            <a:off x="1856129" y="3759452"/>
            <a:ext cx="5130800" cy="723900"/>
          </a:xfrm>
          <a:prstGeom prst="rect">
            <a:avLst/>
          </a:prstGeom>
        </p:spPr>
      </p:pic>
      <p:pic>
        <p:nvPicPr>
          <p:cNvPr id="6" name="Picture 5">
            <a:extLst>
              <a:ext uri="{FF2B5EF4-FFF2-40B4-BE49-F238E27FC236}">
                <a16:creationId xmlns:a16="http://schemas.microsoft.com/office/drawing/2014/main" id="{A536422C-8C4E-364D-9053-D098DAFA2F2A}"/>
              </a:ext>
            </a:extLst>
          </p:cNvPr>
          <p:cNvPicPr>
            <a:picLocks noChangeAspect="1"/>
          </p:cNvPicPr>
          <p:nvPr/>
        </p:nvPicPr>
        <p:blipFill>
          <a:blip r:embed="rId3"/>
          <a:stretch>
            <a:fillRect/>
          </a:stretch>
        </p:blipFill>
        <p:spPr>
          <a:xfrm>
            <a:off x="1856129" y="2823198"/>
            <a:ext cx="5346700" cy="850900"/>
          </a:xfrm>
          <a:prstGeom prst="rect">
            <a:avLst/>
          </a:prstGeom>
        </p:spPr>
      </p:pic>
    </p:spTree>
    <p:extLst>
      <p:ext uri="{BB962C8B-B14F-4D97-AF65-F5344CB8AC3E}">
        <p14:creationId xmlns:p14="http://schemas.microsoft.com/office/powerpoint/2010/main" val="1759176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508125"/>
            <a:ext cx="8702675" cy="830997"/>
          </a:xfrm>
          <a:prstGeom prst="rect">
            <a:avLst/>
          </a:prstGeom>
        </p:spPr>
        <p:txBody>
          <a:bodyPr wrap="square">
            <a:spAutoFit/>
          </a:bodyPr>
          <a:lstStyle/>
          <a:p>
            <a:pPr>
              <a:spcBef>
                <a:spcPts val="600"/>
              </a:spcBef>
              <a:spcAft>
                <a:spcPts val="600"/>
              </a:spcAft>
            </a:pPr>
            <a:r>
              <a:rPr lang="en-US" dirty="0"/>
              <a:t>And finally the phase matrix, will only have one row and one column of non-zero values</a:t>
            </a:r>
          </a:p>
        </p:txBody>
      </p:sp>
      <p:pic>
        <p:nvPicPr>
          <p:cNvPr id="2" name="Picture 1">
            <a:extLst>
              <a:ext uri="{FF2B5EF4-FFF2-40B4-BE49-F238E27FC236}">
                <a16:creationId xmlns:a16="http://schemas.microsoft.com/office/drawing/2014/main" id="{73E9FA49-194B-EC45-BF30-9B278D599F63}"/>
              </a:ext>
            </a:extLst>
          </p:cNvPr>
          <p:cNvPicPr>
            <a:picLocks noChangeAspect="1"/>
          </p:cNvPicPr>
          <p:nvPr/>
        </p:nvPicPr>
        <p:blipFill>
          <a:blip r:embed="rId2"/>
          <a:stretch>
            <a:fillRect/>
          </a:stretch>
        </p:blipFill>
        <p:spPr>
          <a:xfrm>
            <a:off x="1321594" y="2913062"/>
            <a:ext cx="6680200" cy="1917700"/>
          </a:xfrm>
          <a:prstGeom prst="rect">
            <a:avLst/>
          </a:prstGeom>
        </p:spPr>
      </p:pic>
    </p:spTree>
    <p:extLst>
      <p:ext uri="{BB962C8B-B14F-4D97-AF65-F5344CB8AC3E}">
        <p14:creationId xmlns:p14="http://schemas.microsoft.com/office/powerpoint/2010/main" val="10133837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#3</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508125"/>
            <a:ext cx="8702675" cy="3447098"/>
          </a:xfrm>
          <a:prstGeom prst="rect">
            <a:avLst/>
          </a:prstGeom>
        </p:spPr>
        <p:txBody>
          <a:bodyPr wrap="square">
            <a:spAutoFit/>
          </a:bodyPr>
          <a:lstStyle/>
          <a:p>
            <a:pPr>
              <a:spcBef>
                <a:spcPts val="600"/>
              </a:spcBef>
              <a:spcAft>
                <a:spcPts val="600"/>
              </a:spcAft>
            </a:pPr>
            <a:r>
              <a:rPr lang="en-US" b="1" dirty="0"/>
              <a:t>Question</a:t>
            </a:r>
            <a:r>
              <a:rPr lang="en-US" dirty="0"/>
              <a:t>: The tape thickness for a tape-shielded cable in general is equal to </a:t>
            </a:r>
          </a:p>
          <a:p>
            <a:pPr marL="457200" indent="-457200">
              <a:spcBef>
                <a:spcPts val="600"/>
              </a:spcBef>
              <a:spcAft>
                <a:spcPts val="600"/>
              </a:spcAft>
              <a:buFont typeface="+mj-lt"/>
              <a:buAutoNum type="alphaLcPeriod"/>
            </a:pPr>
            <a:r>
              <a:rPr lang="en-US" dirty="0"/>
              <a:t>0.005 inches</a:t>
            </a:r>
          </a:p>
          <a:p>
            <a:pPr marL="457200" indent="-457200">
              <a:spcBef>
                <a:spcPts val="600"/>
              </a:spcBef>
              <a:spcAft>
                <a:spcPts val="600"/>
              </a:spcAft>
              <a:buFont typeface="+mj-lt"/>
              <a:buAutoNum type="alphaLcPeriod"/>
            </a:pPr>
            <a:r>
              <a:rPr lang="en-US" dirty="0"/>
              <a:t>0.05 inches</a:t>
            </a:r>
          </a:p>
          <a:p>
            <a:pPr marL="457200" indent="-457200">
              <a:spcBef>
                <a:spcPts val="600"/>
              </a:spcBef>
              <a:spcAft>
                <a:spcPts val="600"/>
              </a:spcAft>
              <a:buFont typeface="+mj-lt"/>
              <a:buAutoNum type="alphaLcPeriod"/>
            </a:pPr>
            <a:r>
              <a:rPr lang="en-US" dirty="0"/>
              <a:t>0.5 inches </a:t>
            </a:r>
          </a:p>
          <a:p>
            <a:pPr marL="457200" indent="-457200">
              <a:spcBef>
                <a:spcPts val="600"/>
              </a:spcBef>
              <a:spcAft>
                <a:spcPts val="600"/>
              </a:spcAft>
              <a:buFont typeface="+mj-lt"/>
              <a:buAutoNum type="alphaLcPeriod"/>
            </a:pPr>
            <a:r>
              <a:rPr lang="en-US" dirty="0"/>
              <a:t>5 inches</a:t>
            </a:r>
          </a:p>
          <a:p>
            <a:pPr marL="457200" indent="-457200">
              <a:spcBef>
                <a:spcPts val="600"/>
              </a:spcBef>
              <a:spcAft>
                <a:spcPts val="600"/>
              </a:spcAft>
              <a:buFont typeface="+mj-lt"/>
              <a:buAutoNum type="alphaLcPeriod"/>
            </a:pPr>
            <a:r>
              <a:rPr lang="en-US" dirty="0"/>
              <a:t>None of the above  </a:t>
            </a:r>
            <a:endParaRPr lang="en-US" b="1" dirty="0"/>
          </a:p>
        </p:txBody>
      </p:sp>
    </p:spTree>
    <p:extLst>
      <p:ext uri="{BB962C8B-B14F-4D97-AF65-F5344CB8AC3E}">
        <p14:creationId xmlns:p14="http://schemas.microsoft.com/office/powerpoint/2010/main" val="522990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Parallel Underground Lines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302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415525"/>
            <a:ext cx="8702675" cy="1323439"/>
          </a:xfrm>
          <a:prstGeom prst="rect">
            <a:avLst/>
          </a:prstGeom>
        </p:spPr>
        <p:txBody>
          <a:bodyPr wrap="square">
            <a:spAutoFit/>
          </a:bodyPr>
          <a:lstStyle/>
          <a:p>
            <a:pPr>
              <a:spcBef>
                <a:spcPts val="600"/>
              </a:spcBef>
              <a:spcAft>
                <a:spcPts val="600"/>
              </a:spcAft>
            </a:pPr>
            <a:r>
              <a:rPr lang="en-US" sz="2000" dirty="0"/>
              <a:t>The procedure for computing the phase impedance matrix for two overhead parallel lines has been presented in a previous lection. The figure below two concentric neutral parallel lines each with a separate grounded neutral conductor.</a:t>
            </a:r>
          </a:p>
        </p:txBody>
      </p:sp>
      <p:pic>
        <p:nvPicPr>
          <p:cNvPr id="3" name="Picture 2">
            <a:extLst>
              <a:ext uri="{FF2B5EF4-FFF2-40B4-BE49-F238E27FC236}">
                <a16:creationId xmlns:a16="http://schemas.microsoft.com/office/drawing/2014/main" id="{012115A5-AF7C-924E-9FFC-D152D5FD1324}"/>
              </a:ext>
            </a:extLst>
          </p:cNvPr>
          <p:cNvPicPr>
            <a:picLocks noChangeAspect="1"/>
          </p:cNvPicPr>
          <p:nvPr/>
        </p:nvPicPr>
        <p:blipFill>
          <a:blip r:embed="rId2"/>
          <a:stretch>
            <a:fillRect/>
          </a:stretch>
        </p:blipFill>
        <p:spPr>
          <a:xfrm>
            <a:off x="1574258" y="2653942"/>
            <a:ext cx="5658292" cy="4204058"/>
          </a:xfrm>
          <a:prstGeom prst="rect">
            <a:avLst/>
          </a:prstGeom>
        </p:spPr>
      </p:pic>
    </p:spTree>
    <p:extLst>
      <p:ext uri="{BB962C8B-B14F-4D97-AF65-F5344CB8AC3E}">
        <p14:creationId xmlns:p14="http://schemas.microsoft.com/office/powerpoint/2010/main" val="1868207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In partitioned form the matrix becomes:</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21785EB-959C-4443-8D54-1D6D70A056EC}"/>
              </a:ext>
            </a:extLst>
          </p:cNvPr>
          <p:cNvPicPr>
            <a:picLocks noChangeAspect="1"/>
          </p:cNvPicPr>
          <p:nvPr/>
        </p:nvPicPr>
        <p:blipFill>
          <a:blip r:embed="rId2"/>
          <a:stretch>
            <a:fillRect/>
          </a:stretch>
        </p:blipFill>
        <p:spPr>
          <a:xfrm>
            <a:off x="2388657" y="2132620"/>
            <a:ext cx="3413586" cy="1329502"/>
          </a:xfrm>
          <a:prstGeom prst="rect">
            <a:avLst/>
          </a:prstGeom>
        </p:spPr>
      </p:pic>
      <p:pic>
        <p:nvPicPr>
          <p:cNvPr id="4" name="Picture 3">
            <a:extLst>
              <a:ext uri="{FF2B5EF4-FFF2-40B4-BE49-F238E27FC236}">
                <a16:creationId xmlns:a16="http://schemas.microsoft.com/office/drawing/2014/main" id="{E73CDD52-B68D-8841-B986-ACDF6E947518}"/>
              </a:ext>
            </a:extLst>
          </p:cNvPr>
          <p:cNvPicPr>
            <a:picLocks noChangeAspect="1"/>
          </p:cNvPicPr>
          <p:nvPr/>
        </p:nvPicPr>
        <p:blipFill>
          <a:blip r:embed="rId3"/>
          <a:stretch>
            <a:fillRect/>
          </a:stretch>
        </p:blipFill>
        <p:spPr>
          <a:xfrm>
            <a:off x="1582902" y="4827134"/>
            <a:ext cx="1802023" cy="906472"/>
          </a:xfrm>
          <a:prstGeom prst="rect">
            <a:avLst/>
          </a:prstGeom>
        </p:spPr>
      </p:pic>
      <p:pic>
        <p:nvPicPr>
          <p:cNvPr id="12" name="Picture 11">
            <a:extLst>
              <a:ext uri="{FF2B5EF4-FFF2-40B4-BE49-F238E27FC236}">
                <a16:creationId xmlns:a16="http://schemas.microsoft.com/office/drawing/2014/main" id="{E0879C0A-2B94-A743-B8D7-EA9251BDF394}"/>
              </a:ext>
            </a:extLst>
          </p:cNvPr>
          <p:cNvPicPr>
            <a:picLocks noChangeAspect="1"/>
          </p:cNvPicPr>
          <p:nvPr/>
        </p:nvPicPr>
        <p:blipFill>
          <a:blip r:embed="rId4"/>
          <a:stretch>
            <a:fillRect/>
          </a:stretch>
        </p:blipFill>
        <p:spPr>
          <a:xfrm>
            <a:off x="3539618" y="4118240"/>
            <a:ext cx="3604042" cy="2282560"/>
          </a:xfrm>
          <a:prstGeom prst="rect">
            <a:avLst/>
          </a:prstGeom>
        </p:spPr>
      </p:pic>
    </p:spTree>
    <p:extLst>
      <p:ext uri="{BB962C8B-B14F-4D97-AF65-F5344CB8AC3E}">
        <p14:creationId xmlns:p14="http://schemas.microsoft.com/office/powerpoint/2010/main" val="822108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1107996"/>
          </a:xfrm>
          <a:prstGeom prst="rect">
            <a:avLst/>
          </a:prstGeom>
        </p:spPr>
        <p:txBody>
          <a:bodyPr wrap="square">
            <a:spAutoFit/>
          </a:bodyPr>
          <a:lstStyle/>
          <a:p>
            <a:pPr>
              <a:spcBef>
                <a:spcPts val="600"/>
              </a:spcBef>
              <a:spcAft>
                <a:spcPts val="600"/>
              </a:spcAft>
            </a:pPr>
            <a:r>
              <a:rPr lang="en-US" sz="2200" dirty="0"/>
              <a:t>The same process for calculating parallel overhead lines would be used, however this would result in a 14 x 14 primitive impedance matrix</a:t>
            </a:r>
          </a:p>
        </p:txBody>
      </p:sp>
      <p:pic>
        <p:nvPicPr>
          <p:cNvPr id="10" name="Picture 9">
            <a:extLst>
              <a:ext uri="{FF2B5EF4-FFF2-40B4-BE49-F238E27FC236}">
                <a16:creationId xmlns:a16="http://schemas.microsoft.com/office/drawing/2014/main" id="{AF6231D4-27FD-5B4B-BE9B-7E8584CE12B7}"/>
              </a:ext>
            </a:extLst>
          </p:cNvPr>
          <p:cNvPicPr>
            <a:picLocks noChangeAspect="1"/>
          </p:cNvPicPr>
          <p:nvPr/>
        </p:nvPicPr>
        <p:blipFill>
          <a:blip r:embed="rId2"/>
          <a:stretch>
            <a:fillRect/>
          </a:stretch>
        </p:blipFill>
        <p:spPr>
          <a:xfrm>
            <a:off x="1701579" y="2331819"/>
            <a:ext cx="5658292" cy="4204058"/>
          </a:xfrm>
          <a:prstGeom prst="rect">
            <a:avLst/>
          </a:prstGeom>
        </p:spPr>
      </p:pic>
    </p:spTree>
    <p:extLst>
      <p:ext uri="{BB962C8B-B14F-4D97-AF65-F5344CB8AC3E}">
        <p14:creationId xmlns:p14="http://schemas.microsoft.com/office/powerpoint/2010/main" val="3133555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830997"/>
          </a:xfrm>
          <a:prstGeom prst="rect">
            <a:avLst/>
          </a:prstGeom>
        </p:spPr>
        <p:txBody>
          <a:bodyPr wrap="square">
            <a:spAutoFit/>
          </a:bodyPr>
          <a:lstStyle/>
          <a:p>
            <a:pPr>
              <a:spcBef>
                <a:spcPts val="600"/>
              </a:spcBef>
              <a:spcAft>
                <a:spcPts val="600"/>
              </a:spcAft>
            </a:pPr>
            <a:r>
              <a:rPr lang="en-US" dirty="0"/>
              <a:t>After the </a:t>
            </a:r>
            <a:r>
              <a:rPr lang="en-US" dirty="0" err="1"/>
              <a:t>Kron</a:t>
            </a:r>
            <a:r>
              <a:rPr lang="en-US" dirty="0"/>
              <a:t> reduction is performed, the following matrix would be produced</a:t>
            </a:r>
          </a:p>
        </p:txBody>
      </p:sp>
      <p:pic>
        <p:nvPicPr>
          <p:cNvPr id="3" name="Picture 2">
            <a:extLst>
              <a:ext uri="{FF2B5EF4-FFF2-40B4-BE49-F238E27FC236}">
                <a16:creationId xmlns:a16="http://schemas.microsoft.com/office/drawing/2014/main" id="{571BF4D4-88C5-B24C-900E-9510FABA0C57}"/>
              </a:ext>
            </a:extLst>
          </p:cNvPr>
          <p:cNvPicPr>
            <a:picLocks noChangeAspect="1"/>
          </p:cNvPicPr>
          <p:nvPr/>
        </p:nvPicPr>
        <p:blipFill>
          <a:blip r:embed="rId2"/>
          <a:stretch>
            <a:fillRect/>
          </a:stretch>
        </p:blipFill>
        <p:spPr>
          <a:xfrm>
            <a:off x="1664494" y="2625298"/>
            <a:ext cx="5994400" cy="3340100"/>
          </a:xfrm>
          <a:prstGeom prst="rect">
            <a:avLst/>
          </a:prstGeom>
        </p:spPr>
      </p:pic>
    </p:spTree>
    <p:extLst>
      <p:ext uri="{BB962C8B-B14F-4D97-AF65-F5344CB8AC3E}">
        <p14:creationId xmlns:p14="http://schemas.microsoft.com/office/powerpoint/2010/main" val="4070543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461665"/>
          </a:xfrm>
          <a:prstGeom prst="rect">
            <a:avLst/>
          </a:prstGeom>
        </p:spPr>
        <p:txBody>
          <a:bodyPr wrap="square">
            <a:spAutoFit/>
          </a:bodyPr>
          <a:lstStyle/>
          <a:p>
            <a:pPr>
              <a:spcBef>
                <a:spcPts val="600"/>
              </a:spcBef>
              <a:spcAft>
                <a:spcPts val="600"/>
              </a:spcAft>
            </a:pPr>
            <a:r>
              <a:rPr lang="en-US" dirty="0"/>
              <a:t>Or equivalently </a:t>
            </a:r>
          </a:p>
        </p:txBody>
      </p:sp>
      <p:pic>
        <p:nvPicPr>
          <p:cNvPr id="2" name="Picture 1">
            <a:extLst>
              <a:ext uri="{FF2B5EF4-FFF2-40B4-BE49-F238E27FC236}">
                <a16:creationId xmlns:a16="http://schemas.microsoft.com/office/drawing/2014/main" id="{F4AA0DFE-DC8E-CA45-9D0C-39CEB4BD0A04}"/>
              </a:ext>
            </a:extLst>
          </p:cNvPr>
          <p:cNvPicPr>
            <a:picLocks noChangeAspect="1"/>
          </p:cNvPicPr>
          <p:nvPr/>
        </p:nvPicPr>
        <p:blipFill>
          <a:blip r:embed="rId2"/>
          <a:stretch>
            <a:fillRect/>
          </a:stretch>
        </p:blipFill>
        <p:spPr>
          <a:xfrm>
            <a:off x="3208358" y="2415232"/>
            <a:ext cx="2171700" cy="1130300"/>
          </a:xfrm>
          <a:prstGeom prst="rect">
            <a:avLst/>
          </a:prstGeom>
        </p:spPr>
      </p:pic>
    </p:spTree>
    <p:extLst>
      <p:ext uri="{BB962C8B-B14F-4D97-AF65-F5344CB8AC3E}">
        <p14:creationId xmlns:p14="http://schemas.microsoft.com/office/powerpoint/2010/main" val="2759052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830997"/>
          </a:xfrm>
          <a:prstGeom prst="rect">
            <a:avLst/>
          </a:prstGeom>
        </p:spPr>
        <p:txBody>
          <a:bodyPr wrap="square">
            <a:spAutoFit/>
          </a:bodyPr>
          <a:lstStyle/>
          <a:p>
            <a:pPr>
              <a:spcBef>
                <a:spcPts val="600"/>
              </a:spcBef>
              <a:spcAft>
                <a:spcPts val="600"/>
              </a:spcAft>
            </a:pPr>
            <a:r>
              <a:rPr lang="en-US" b="1" dirty="0"/>
              <a:t>Question: </a:t>
            </a:r>
            <a:r>
              <a:rPr lang="en-US" dirty="0"/>
              <a:t>The size of the primitive impedance matrix for the following set of parallel underground lines is _____ x _____ </a:t>
            </a:r>
            <a:endParaRPr lang="en-US" b="1" dirty="0"/>
          </a:p>
        </p:txBody>
      </p:sp>
      <p:pic>
        <p:nvPicPr>
          <p:cNvPr id="3" name="Picture 2">
            <a:extLst>
              <a:ext uri="{FF2B5EF4-FFF2-40B4-BE49-F238E27FC236}">
                <a16:creationId xmlns:a16="http://schemas.microsoft.com/office/drawing/2014/main" id="{97A3168F-44B2-6F46-9163-D477C36DF5DF}"/>
              </a:ext>
            </a:extLst>
          </p:cNvPr>
          <p:cNvPicPr>
            <a:picLocks noChangeAspect="1"/>
          </p:cNvPicPr>
          <p:nvPr/>
        </p:nvPicPr>
        <p:blipFill>
          <a:blip r:embed="rId2"/>
          <a:stretch>
            <a:fillRect/>
          </a:stretch>
        </p:blipFill>
        <p:spPr>
          <a:xfrm>
            <a:off x="1347881" y="2189896"/>
            <a:ext cx="6182174" cy="4634212"/>
          </a:xfrm>
          <a:prstGeom prst="rect">
            <a:avLst/>
          </a:prstGeom>
        </p:spPr>
      </p:pic>
    </p:spTree>
    <p:extLst>
      <p:ext uri="{BB962C8B-B14F-4D97-AF65-F5344CB8AC3E}">
        <p14:creationId xmlns:p14="http://schemas.microsoft.com/office/powerpoint/2010/main" val="17681690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Module #4</a:t>
            </a:r>
          </a:p>
        </p:txBody>
      </p:sp>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1107996"/>
          </a:xfrm>
          <a:prstGeom prst="rect">
            <a:avLst/>
          </a:prstGeom>
        </p:spPr>
        <p:txBody>
          <a:bodyPr wrap="square">
            <a:spAutoFit/>
          </a:bodyPr>
          <a:lstStyle/>
          <a:p>
            <a:pPr>
              <a:spcBef>
                <a:spcPts val="600"/>
              </a:spcBef>
              <a:spcAft>
                <a:spcPts val="600"/>
              </a:spcAft>
            </a:pPr>
            <a:r>
              <a:rPr lang="en-US" sz="2200" b="1" dirty="0"/>
              <a:t>Question: </a:t>
            </a:r>
            <a:r>
              <a:rPr lang="en-US" sz="2200" dirty="0"/>
              <a:t>After the </a:t>
            </a:r>
            <a:r>
              <a:rPr lang="en-US" sz="2200" dirty="0" err="1"/>
              <a:t>Kron</a:t>
            </a:r>
            <a:r>
              <a:rPr lang="en-US" sz="2200" dirty="0"/>
              <a:t> reduction is produced, the size of the phase impedance matrix for the following set of parallel underground lines is _____ x _____ </a:t>
            </a:r>
            <a:endParaRPr lang="en-US" sz="2200" b="1" dirty="0"/>
          </a:p>
        </p:txBody>
      </p:sp>
      <p:pic>
        <p:nvPicPr>
          <p:cNvPr id="3" name="Picture 2">
            <a:extLst>
              <a:ext uri="{FF2B5EF4-FFF2-40B4-BE49-F238E27FC236}">
                <a16:creationId xmlns:a16="http://schemas.microsoft.com/office/drawing/2014/main" id="{97A3168F-44B2-6F46-9163-D477C36DF5DF}"/>
              </a:ext>
            </a:extLst>
          </p:cNvPr>
          <p:cNvPicPr>
            <a:picLocks noChangeAspect="1"/>
          </p:cNvPicPr>
          <p:nvPr/>
        </p:nvPicPr>
        <p:blipFill>
          <a:blip r:embed="rId2"/>
          <a:stretch>
            <a:fillRect/>
          </a:stretch>
        </p:blipFill>
        <p:spPr>
          <a:xfrm>
            <a:off x="1781721" y="2539827"/>
            <a:ext cx="5580558" cy="4183235"/>
          </a:xfrm>
          <a:prstGeom prst="rect">
            <a:avLst/>
          </a:prstGeom>
        </p:spPr>
      </p:pic>
    </p:spTree>
    <p:extLst>
      <p:ext uri="{BB962C8B-B14F-4D97-AF65-F5344CB8AC3E}">
        <p14:creationId xmlns:p14="http://schemas.microsoft.com/office/powerpoint/2010/main" val="82294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submatrices for the 4 x 4 are shown in the color coded squares below</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21785EB-959C-4443-8D54-1D6D70A056EC}"/>
              </a:ext>
            </a:extLst>
          </p:cNvPr>
          <p:cNvPicPr>
            <a:picLocks noChangeAspect="1"/>
          </p:cNvPicPr>
          <p:nvPr/>
        </p:nvPicPr>
        <p:blipFill>
          <a:blip r:embed="rId2"/>
          <a:stretch>
            <a:fillRect/>
          </a:stretch>
        </p:blipFill>
        <p:spPr>
          <a:xfrm>
            <a:off x="2388657" y="2132620"/>
            <a:ext cx="3413586" cy="1329502"/>
          </a:xfrm>
          <a:prstGeom prst="rect">
            <a:avLst/>
          </a:prstGeom>
        </p:spPr>
      </p:pic>
      <p:pic>
        <p:nvPicPr>
          <p:cNvPr id="4" name="Picture 3">
            <a:extLst>
              <a:ext uri="{FF2B5EF4-FFF2-40B4-BE49-F238E27FC236}">
                <a16:creationId xmlns:a16="http://schemas.microsoft.com/office/drawing/2014/main" id="{E73CDD52-B68D-8841-B986-ACDF6E947518}"/>
              </a:ext>
            </a:extLst>
          </p:cNvPr>
          <p:cNvPicPr>
            <a:picLocks noChangeAspect="1"/>
          </p:cNvPicPr>
          <p:nvPr/>
        </p:nvPicPr>
        <p:blipFill>
          <a:blip r:embed="rId3"/>
          <a:stretch>
            <a:fillRect/>
          </a:stretch>
        </p:blipFill>
        <p:spPr>
          <a:xfrm>
            <a:off x="1582902" y="4827134"/>
            <a:ext cx="1802023" cy="906472"/>
          </a:xfrm>
          <a:prstGeom prst="rect">
            <a:avLst/>
          </a:prstGeom>
        </p:spPr>
      </p:pic>
      <p:pic>
        <p:nvPicPr>
          <p:cNvPr id="12" name="Picture 11">
            <a:extLst>
              <a:ext uri="{FF2B5EF4-FFF2-40B4-BE49-F238E27FC236}">
                <a16:creationId xmlns:a16="http://schemas.microsoft.com/office/drawing/2014/main" id="{E0879C0A-2B94-A743-B8D7-EA9251BDF394}"/>
              </a:ext>
            </a:extLst>
          </p:cNvPr>
          <p:cNvPicPr>
            <a:picLocks noChangeAspect="1"/>
          </p:cNvPicPr>
          <p:nvPr/>
        </p:nvPicPr>
        <p:blipFill>
          <a:blip r:embed="rId4"/>
          <a:stretch>
            <a:fillRect/>
          </a:stretch>
        </p:blipFill>
        <p:spPr>
          <a:xfrm>
            <a:off x="3539618" y="4118240"/>
            <a:ext cx="3604042" cy="2282560"/>
          </a:xfrm>
          <a:prstGeom prst="rect">
            <a:avLst/>
          </a:prstGeom>
        </p:spPr>
      </p:pic>
      <p:sp>
        <p:nvSpPr>
          <p:cNvPr id="2" name="Rectangle 1">
            <a:extLst>
              <a:ext uri="{FF2B5EF4-FFF2-40B4-BE49-F238E27FC236}">
                <a16:creationId xmlns:a16="http://schemas.microsoft.com/office/drawing/2014/main" id="{E235286F-D68C-A54E-A1B7-E98C1F5091F4}"/>
              </a:ext>
            </a:extLst>
          </p:cNvPr>
          <p:cNvSpPr/>
          <p:nvPr/>
        </p:nvSpPr>
        <p:spPr bwMode="auto">
          <a:xfrm>
            <a:off x="4263887" y="2415209"/>
            <a:ext cx="546652" cy="437321"/>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ectangle 10">
            <a:extLst>
              <a:ext uri="{FF2B5EF4-FFF2-40B4-BE49-F238E27FC236}">
                <a16:creationId xmlns:a16="http://schemas.microsoft.com/office/drawing/2014/main" id="{87E4C7CE-1E1B-EB4C-B912-82BA61F9961D}"/>
              </a:ext>
            </a:extLst>
          </p:cNvPr>
          <p:cNvSpPr/>
          <p:nvPr/>
        </p:nvSpPr>
        <p:spPr bwMode="auto">
          <a:xfrm>
            <a:off x="3822124" y="4287078"/>
            <a:ext cx="2191050" cy="1537252"/>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2">
            <a:extLst>
              <a:ext uri="{FF2B5EF4-FFF2-40B4-BE49-F238E27FC236}">
                <a16:creationId xmlns:a16="http://schemas.microsoft.com/office/drawing/2014/main" id="{F55A8A76-9605-9748-AD42-CE69946EF2DE}"/>
              </a:ext>
            </a:extLst>
          </p:cNvPr>
          <p:cNvSpPr/>
          <p:nvPr/>
        </p:nvSpPr>
        <p:spPr bwMode="auto">
          <a:xfrm>
            <a:off x="5003247" y="2415209"/>
            <a:ext cx="546652" cy="437321"/>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4" name="Rectangle 13">
            <a:extLst>
              <a:ext uri="{FF2B5EF4-FFF2-40B4-BE49-F238E27FC236}">
                <a16:creationId xmlns:a16="http://schemas.microsoft.com/office/drawing/2014/main" id="{D8472507-591B-1842-B0E8-F2E074729A5B}"/>
              </a:ext>
            </a:extLst>
          </p:cNvPr>
          <p:cNvSpPr/>
          <p:nvPr/>
        </p:nvSpPr>
        <p:spPr bwMode="auto">
          <a:xfrm>
            <a:off x="6243291" y="4287078"/>
            <a:ext cx="604769" cy="1537252"/>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5" name="Rectangle 14">
            <a:extLst>
              <a:ext uri="{FF2B5EF4-FFF2-40B4-BE49-F238E27FC236}">
                <a16:creationId xmlns:a16="http://schemas.microsoft.com/office/drawing/2014/main" id="{7033BB36-2631-444C-BCAA-7700F14ADE8D}"/>
              </a:ext>
            </a:extLst>
          </p:cNvPr>
          <p:cNvSpPr/>
          <p:nvPr/>
        </p:nvSpPr>
        <p:spPr bwMode="auto">
          <a:xfrm>
            <a:off x="4267751" y="2872408"/>
            <a:ext cx="542788" cy="374904"/>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Rectangle 15">
            <a:extLst>
              <a:ext uri="{FF2B5EF4-FFF2-40B4-BE49-F238E27FC236}">
                <a16:creationId xmlns:a16="http://schemas.microsoft.com/office/drawing/2014/main" id="{970134E7-D212-DC43-9AFB-7D772A54183F}"/>
              </a:ext>
            </a:extLst>
          </p:cNvPr>
          <p:cNvSpPr/>
          <p:nvPr/>
        </p:nvSpPr>
        <p:spPr bwMode="auto">
          <a:xfrm>
            <a:off x="5005180" y="2874719"/>
            <a:ext cx="542788" cy="374904"/>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Rectangle 16">
            <a:extLst>
              <a:ext uri="{FF2B5EF4-FFF2-40B4-BE49-F238E27FC236}">
                <a16:creationId xmlns:a16="http://schemas.microsoft.com/office/drawing/2014/main" id="{643EC405-30EF-424B-8960-F9BDFFCF96BE}"/>
              </a:ext>
            </a:extLst>
          </p:cNvPr>
          <p:cNvSpPr/>
          <p:nvPr/>
        </p:nvSpPr>
        <p:spPr bwMode="auto">
          <a:xfrm>
            <a:off x="3822123" y="5844208"/>
            <a:ext cx="2191049" cy="468519"/>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8" name="Rectangle 17">
            <a:extLst>
              <a:ext uri="{FF2B5EF4-FFF2-40B4-BE49-F238E27FC236}">
                <a16:creationId xmlns:a16="http://schemas.microsoft.com/office/drawing/2014/main" id="{281D65AA-9EEB-F14A-AD1E-09A664994839}"/>
              </a:ext>
            </a:extLst>
          </p:cNvPr>
          <p:cNvSpPr/>
          <p:nvPr/>
        </p:nvSpPr>
        <p:spPr bwMode="auto">
          <a:xfrm>
            <a:off x="6243291" y="5857577"/>
            <a:ext cx="624646" cy="435272"/>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884643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The primitive impedance matrix usually has to be reduced to a 3 x 3 “phase impedance matrix”:</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Which is called the </a:t>
            </a:r>
            <a:r>
              <a:rPr lang="en-US" altLang="en-US" sz="2400" b="1" dirty="0" err="1">
                <a:solidFill>
                  <a:schemeClr val="tx1"/>
                </a:solidFill>
                <a:latin typeface="Arial" panose="020B0604020202020204" pitchFamily="34" charset="0"/>
              </a:rPr>
              <a:t>Kron</a:t>
            </a:r>
            <a:r>
              <a:rPr lang="en-US" altLang="en-US" sz="2400" b="1" dirty="0">
                <a:solidFill>
                  <a:schemeClr val="tx1"/>
                </a:solidFill>
                <a:latin typeface="Arial" panose="020B0604020202020204" pitchFamily="34" charset="0"/>
              </a:rPr>
              <a:t> reduction technique</a:t>
            </a:r>
            <a:r>
              <a:rPr lang="en-US" altLang="en-US" sz="2400" dirty="0">
                <a:solidFill>
                  <a:schemeClr val="tx1"/>
                </a:solidFill>
                <a:latin typeface="Arial" panose="020B0604020202020204" pitchFamily="34" charset="0"/>
              </a:rPr>
              <a:t>, giving us</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78D7C1E7-571A-9A4D-80D9-A142F65878B1}"/>
              </a:ext>
            </a:extLst>
          </p:cNvPr>
          <p:cNvPicPr>
            <a:picLocks noChangeAspect="1"/>
          </p:cNvPicPr>
          <p:nvPr/>
        </p:nvPicPr>
        <p:blipFill>
          <a:blip r:embed="rId2"/>
          <a:stretch>
            <a:fillRect/>
          </a:stretch>
        </p:blipFill>
        <p:spPr>
          <a:xfrm>
            <a:off x="1421848" y="2452757"/>
            <a:ext cx="5664200" cy="1117600"/>
          </a:xfrm>
          <a:prstGeom prst="rect">
            <a:avLst/>
          </a:prstGeom>
        </p:spPr>
      </p:pic>
      <p:pic>
        <p:nvPicPr>
          <p:cNvPr id="5" name="Picture 4">
            <a:extLst>
              <a:ext uri="{FF2B5EF4-FFF2-40B4-BE49-F238E27FC236}">
                <a16:creationId xmlns:a16="http://schemas.microsoft.com/office/drawing/2014/main" id="{C3208428-27D0-5149-BCB7-31681F2D5CE5}"/>
              </a:ext>
            </a:extLst>
          </p:cNvPr>
          <p:cNvPicPr>
            <a:picLocks noChangeAspect="1"/>
          </p:cNvPicPr>
          <p:nvPr/>
        </p:nvPicPr>
        <p:blipFill>
          <a:blip r:embed="rId3"/>
          <a:stretch>
            <a:fillRect/>
          </a:stretch>
        </p:blipFill>
        <p:spPr>
          <a:xfrm>
            <a:off x="2234372" y="4641475"/>
            <a:ext cx="5092700" cy="1803400"/>
          </a:xfrm>
          <a:prstGeom prst="rect">
            <a:avLst/>
          </a:prstGeom>
        </p:spPr>
      </p:pic>
    </p:spTree>
    <p:extLst>
      <p:ext uri="{BB962C8B-B14F-4D97-AF65-F5344CB8AC3E}">
        <p14:creationId xmlns:p14="http://schemas.microsoft.com/office/powerpoint/2010/main" val="4126191533"/>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16039</TotalTime>
  <Words>2145</Words>
  <Application>Microsoft Macintosh PowerPoint</Application>
  <PresentationFormat>On-screen Show (4:3)</PresentationFormat>
  <Paragraphs>415</Paragraphs>
  <Slides>74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-apple-system</vt:lpstr>
      <vt:lpstr>arial</vt:lpstr>
      <vt:lpstr>arial</vt:lpstr>
      <vt:lpstr>Calibri</vt:lpstr>
      <vt:lpstr>Cambria Math</vt:lpstr>
      <vt:lpstr>Georgia</vt:lpstr>
      <vt:lpstr>Times New Roman</vt:lpstr>
      <vt:lpstr>Wingdings</vt:lpstr>
      <vt:lpstr>Blank Presentation</vt:lpstr>
      <vt:lpstr>PowerPoint Presentation</vt:lpstr>
      <vt:lpstr>Outline</vt:lpstr>
      <vt:lpstr>PowerPoint Presentation</vt:lpstr>
      <vt:lpstr>Primitive and Phase Impedance Matrix for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PowerPoint Presentation</vt:lpstr>
      <vt:lpstr>Parallel Overhead Lines</vt:lpstr>
      <vt:lpstr>Parallel Overhead Lines</vt:lpstr>
      <vt:lpstr>Parallel Overhead Lines</vt:lpstr>
      <vt:lpstr>Parallel Overhead Lines</vt:lpstr>
      <vt:lpstr>Parallel Overhead Lines</vt:lpstr>
      <vt:lpstr>Parallel Overhead Lines</vt:lpstr>
      <vt:lpstr>Concentric Neutral Cable</vt:lpstr>
      <vt:lpstr>Concentric Neutral Cable</vt:lpstr>
      <vt:lpstr>Concentric Neutral Cable</vt:lpstr>
      <vt:lpstr>Concentric Neutral Cable</vt:lpstr>
      <vt:lpstr>Concentric Neutral Cable</vt:lpstr>
      <vt:lpstr>Concentric Neutral Cable</vt:lpstr>
      <vt:lpstr>PowerPoint Presentation</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Concentric Neutral Example </vt:lpstr>
      <vt:lpstr>Concentric Neutral Example </vt:lpstr>
      <vt:lpstr>PowerPoint Presentation</vt:lpstr>
      <vt:lpstr>PowerPoint Presentation</vt:lpstr>
      <vt:lpstr>PowerPoint Presentation</vt:lpstr>
      <vt:lpstr>Concentric Neutral Example </vt:lpstr>
      <vt:lpstr>Concentric Neutral Example </vt:lpstr>
      <vt:lpstr>Concentric Neutral Example </vt:lpstr>
      <vt:lpstr>Concentric Neutral Example </vt:lpstr>
      <vt:lpstr>Concentric Neutral Example </vt:lpstr>
      <vt:lpstr>Concentric Neutral Example </vt:lpstr>
      <vt:lpstr>Concentric Neutral Example </vt:lpstr>
      <vt:lpstr>PowerPoint Presentation</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PowerPoint Presentation</vt:lpstr>
      <vt:lpstr>Parallel Underground Lines</vt:lpstr>
      <vt:lpstr>Parallel Underground Lines</vt:lpstr>
      <vt:lpstr>Parallel Underground Lines</vt:lpstr>
      <vt:lpstr>Parallel Underground Lines</vt:lpstr>
      <vt:lpstr>Parallel Underground Lines</vt:lpstr>
      <vt:lpstr>Parallel Underground Lines</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390</cp:revision>
  <cp:lastPrinted>2015-09-22T18:21:53Z</cp:lastPrinted>
  <dcterms:created xsi:type="dcterms:W3CDTF">2008-08-13T18:21:14Z</dcterms:created>
  <dcterms:modified xsi:type="dcterms:W3CDTF">2022-06-04T21:18:23Z</dcterms:modified>
</cp:coreProperties>
</file>